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17" r:id="rId3"/>
    <p:sldId id="276" r:id="rId4"/>
    <p:sldId id="281" r:id="rId5"/>
    <p:sldId id="345" r:id="rId6"/>
    <p:sldId id="277" r:id="rId7"/>
    <p:sldId id="284" r:id="rId8"/>
    <p:sldId id="285" r:id="rId9"/>
    <p:sldId id="286" r:id="rId10"/>
    <p:sldId id="290" r:id="rId11"/>
    <p:sldId id="287" r:id="rId12"/>
    <p:sldId id="283" r:id="rId13"/>
    <p:sldId id="291" r:id="rId14"/>
    <p:sldId id="316" r:id="rId15"/>
    <p:sldId id="293" r:id="rId16"/>
    <p:sldId id="298" r:id="rId17"/>
    <p:sldId id="315" r:id="rId18"/>
    <p:sldId id="361" r:id="rId19"/>
    <p:sldId id="301" r:id="rId20"/>
    <p:sldId id="302" r:id="rId21"/>
    <p:sldId id="307" r:id="rId22"/>
    <p:sldId id="294" r:id="rId23"/>
    <p:sldId id="308" r:id="rId24"/>
    <p:sldId id="289" r:id="rId25"/>
    <p:sldId id="318" r:id="rId26"/>
    <p:sldId id="312" r:id="rId27"/>
    <p:sldId id="314" r:id="rId28"/>
    <p:sldId id="346" r:id="rId29"/>
    <p:sldId id="347" r:id="rId30"/>
    <p:sldId id="387" r:id="rId31"/>
    <p:sldId id="360" r:id="rId32"/>
    <p:sldId id="348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27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5998"/>
    <a:srgbClr val="E6E7E9"/>
    <a:srgbClr val="03A1A4"/>
    <a:srgbClr val="EF3078"/>
    <a:srgbClr val="D9D9D9"/>
    <a:srgbClr val="EE9524"/>
    <a:srgbClr val="26A6D1"/>
    <a:srgbClr val="D42428"/>
    <a:srgbClr val="E6E6E6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9" autoAdjust="0"/>
    <p:restoredTop sz="94660"/>
  </p:normalViewPr>
  <p:slideViewPr>
    <p:cSldViewPr snapToGrid="0">
      <p:cViewPr>
        <p:scale>
          <a:sx n="66" d="100"/>
          <a:sy n="66" d="100"/>
        </p:scale>
        <p:origin x="1218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urn:microsoft.com/office/officeart/2005/8/layout/orgChart1#1" loCatId="hierarchy" qsTypeId="urn:microsoft.com/office/officeart/2005/8/quickstyle/simple1#1" qsCatId="simple" csTypeId="urn:microsoft.com/office/officeart/2005/8/colors/accent1_2#1" csCatId="accent1" phldr="0"/>
      <dgm:spPr/>
      <dgm:t>
        <a:bodyPr/>
        <a:lstStyle/>
        <a:p>
          <a:endParaRPr lang="en-US"/>
        </a:p>
      </dgm:t>
    </dgm:pt>
    <dgm:pt modelId="{47C757F0-AA23-46BE-9311-EA432CDEEAA1}">
      <dgm:prSet phldrT="[Text]" phldr="0" custT="0"/>
      <dgm:spPr/>
      <dgm:t>
        <a:bodyPr vert="horz" wrap="square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CSEC</a:t>
          </a:r>
        </a:p>
      </dgm:t>
    </dgm:pt>
    <dgm:pt modelId="{AB39B06D-FE6C-48B2-B5B4-77CD0C8CF7AD}" cxnId="{47008CDE-BDEF-4591-9BF0-3FD49E45ACC8}" type="parTrans">
      <dgm:prSet/>
      <dgm:spPr/>
      <dgm:t>
        <a:bodyPr/>
        <a:lstStyle/>
        <a:p>
          <a:endParaRPr lang="en-US"/>
        </a:p>
      </dgm:t>
    </dgm:pt>
    <dgm:pt modelId="{DF0D1C21-B79E-4875-B7FA-EF183CB48B88}" cxnId="{47008CDE-BDEF-4591-9BF0-3FD49E45ACC8}" type="sibTrans">
      <dgm:prSet/>
      <dgm:spPr/>
      <dgm:t>
        <a:bodyPr/>
        <a:lstStyle/>
        <a:p>
          <a:endParaRPr lang="en-US"/>
        </a:p>
      </dgm:t>
    </dgm:pt>
    <dgm:pt modelId="{12714FC6-8B41-47E5-91DD-F02D34D23B93}">
      <dgm:prSet phldrT="[Text]" phldr="0" custT="0"/>
      <dgm:spPr/>
      <dgm:t>
        <a:bodyPr vert="horz" wrap="square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CSEC-ICPC</a:t>
          </a:r>
        </a:p>
      </dgm:t>
    </dgm:pt>
    <dgm:pt modelId="{EACD17F5-D793-4A43-B489-D1804D50CFEF}" cxnId="{FF41249A-4AC8-4263-9C4C-F6223640CE07}" type="parTrans">
      <dgm:prSet/>
      <dgm:spPr/>
      <dgm:t>
        <a:bodyPr/>
        <a:lstStyle/>
        <a:p>
          <a:endParaRPr lang="en-US"/>
        </a:p>
      </dgm:t>
    </dgm:pt>
    <dgm:pt modelId="{FA45D93F-0724-4936-AA45-E6762732A19D}" cxnId="{FF41249A-4AC8-4263-9C4C-F6223640CE07}" type="sibTrans">
      <dgm:prSet/>
      <dgm:spPr/>
      <dgm:t>
        <a:bodyPr/>
        <a:lstStyle/>
        <a:p>
          <a:endParaRPr lang="en-US"/>
        </a:p>
      </dgm:t>
    </dgm:pt>
    <dgm:pt modelId="{4EC42421-831D-4CD3-8215-2AF4300F9C01}">
      <dgm:prSet phldrT="[Text]" phldr="0" custT="0"/>
      <dgm:spPr/>
      <dgm:t>
        <a:bodyPr vert="horz" wrap="square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CSEC-Dev't</a:t>
          </a:r>
        </a:p>
      </dgm:t>
    </dgm:pt>
    <dgm:pt modelId="{8D5FB264-0A5C-4C3A-85B7-453D9BD837DF}" cxnId="{7C915CBB-29DC-4B6B-AED0-5BA9C47FDBAA}" type="parTrans">
      <dgm:prSet/>
      <dgm:spPr/>
      <dgm:t>
        <a:bodyPr/>
        <a:lstStyle/>
        <a:p>
          <a:endParaRPr lang="en-US"/>
        </a:p>
      </dgm:t>
    </dgm:pt>
    <dgm:pt modelId="{A1825131-D805-48C8-BFCE-E45C02E6F5CE}" cxnId="{7C915CBB-29DC-4B6B-AED0-5BA9C47FDBAA}" type="sibTrans">
      <dgm:prSet/>
      <dgm:spPr/>
      <dgm:t>
        <a:bodyPr/>
        <a:lstStyle/>
        <a:p>
          <a:endParaRPr lang="en-US"/>
        </a:p>
      </dgm:t>
    </dgm:pt>
    <dgm:pt modelId="{CF717C8A-B40B-4AFF-BF49-65ABB7DF8190}">
      <dgm:prSet phldrT="[Text]" phldr="0" custT="0"/>
      <dgm:spPr/>
      <dgm:t>
        <a:bodyPr vert="horz" wrap="square"/>
        <a:lstStyle>
          <a:lvl1pPr algn="ctr">
            <a:defRPr sz="2400"/>
          </a:lvl1pPr>
          <a:lvl2pPr marL="171450" indent="-171450" algn="ctr">
            <a:defRPr sz="1800"/>
          </a:lvl2pPr>
          <a:lvl3pPr marL="342900" indent="-171450" algn="ctr">
            <a:defRPr sz="1800"/>
          </a:lvl3pPr>
          <a:lvl4pPr marL="514350" indent="-171450" algn="ctr">
            <a:defRPr sz="1800"/>
          </a:lvl4pPr>
          <a:lvl5pPr marL="685800" indent="-171450" algn="ctr">
            <a:defRPr sz="1800"/>
          </a:lvl5pPr>
          <a:lvl6pPr marL="857250" indent="-171450" algn="ctr">
            <a:defRPr sz="1800"/>
          </a:lvl6pPr>
          <a:lvl7pPr marL="1028700" indent="-171450" algn="ctr">
            <a:defRPr sz="1800"/>
          </a:lvl7pPr>
          <a:lvl8pPr marL="1200150" indent="-171450" algn="ctr">
            <a:defRPr sz="1800"/>
          </a:lvl8pPr>
          <a:lvl9pPr marL="1371600" indent="-171450" algn="ctr">
            <a:defRPr sz="1800"/>
          </a:lvl9pPr>
        </a:lstStyle>
        <a:p>
          <a:pPr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CSEC- Capacity </a:t>
          </a:r>
          <a:r>
            <a:rPr lang="en-US">
              <a:sym typeface="+mn-ea"/>
            </a:rPr>
            <a:t>Building</a:t>
          </a:r>
          <a:endParaRPr lang="en-US"/>
        </a:p>
      </dgm:t>
    </dgm:pt>
    <dgm:pt modelId="{CCF68ADE-40B6-47D0-93C1-88EC13ADC8AC}" cxnId="{2692703D-1AFB-4A4D-BB45-990284A01AF7}" type="parTrans">
      <dgm:prSet/>
      <dgm:spPr/>
      <dgm:t>
        <a:bodyPr/>
        <a:lstStyle/>
        <a:p>
          <a:endParaRPr lang="en-US"/>
        </a:p>
      </dgm:t>
    </dgm:pt>
    <dgm:pt modelId="{630D3E0B-D1D7-4E1A-8193-515AA5E1866F}" cxnId="{2692703D-1AFB-4A4D-BB45-990284A01AF7}" type="sibTrans">
      <dgm:prSet/>
      <dgm:spPr/>
      <dgm:t>
        <a:bodyPr/>
        <a:lstStyle/>
        <a:p>
          <a:endParaRPr lang="en-US"/>
        </a:p>
      </dgm:t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  <dgm:t>
        <a:bodyPr/>
        <a:lstStyle/>
        <a:p>
          <a:endParaRPr lang="en-US"/>
        </a:p>
      </dgm:t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420519-308D-4A6A-8FEA-6FB2E39BA448}" type="pres">
      <dgm:prSet presAssocID="{47C757F0-AA23-46BE-9311-EA432CDEEAA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A0FF10C-81C7-47CD-A320-768F2009480B}" type="pres">
      <dgm:prSet presAssocID="{47C757F0-AA23-46BE-9311-EA432CDEEAA1}" presName="hierChild2" presStyleCnt="0"/>
      <dgm:spPr/>
    </dgm:pt>
    <dgm:pt modelId="{6A259130-4455-44E0-969B-948D1249687E}" type="pres">
      <dgm:prSet presAssocID="{EACD17F5-D793-4A43-B489-D1804D50CFEF}" presName="Name37" presStyleLbl="parChTrans1D2" presStyleIdx="0" presStyleCnt="3"/>
      <dgm:spPr/>
      <dgm:t>
        <a:bodyPr/>
        <a:lstStyle/>
        <a:p>
          <a:endParaRPr lang="en-US"/>
        </a:p>
      </dgm:t>
    </dgm:pt>
    <dgm:pt modelId="{D6C5C065-A308-417C-8ECC-04FC2BEC646C}" type="pres">
      <dgm:prSet presAssocID="{12714FC6-8B41-47E5-91DD-F02D34D23B93}" presName="hierRoot2" presStyleCnt="0">
        <dgm:presLayoutVars>
          <dgm:hierBranch val="init"/>
        </dgm:presLayoutVars>
      </dgm:prSet>
      <dgm:spPr/>
    </dgm:pt>
    <dgm:pt modelId="{E36491EF-5019-46FD-BC82-1BD579B9EE0E}" type="pres">
      <dgm:prSet presAssocID="{12714FC6-8B41-47E5-91DD-F02D34D23B93}" presName="rootComposite" presStyleCnt="0"/>
      <dgm:spPr/>
      <dgm:t>
        <a:bodyPr/>
        <a:lstStyle/>
        <a:p>
          <a:endParaRPr lang="en-US"/>
        </a:p>
      </dgm:t>
    </dgm:pt>
    <dgm:pt modelId="{43B7C837-49D6-40CE-BBAB-953D9E4BA7ED}" type="pres">
      <dgm:prSet presAssocID="{12714FC6-8B41-47E5-91DD-F02D34D23B93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037140-9B69-4B9F-A134-F2F2EB0F2E32}" type="pres">
      <dgm:prSet presAssocID="{12714FC6-8B41-47E5-91DD-F02D34D23B93}" presName="rootConnector" presStyleLbl="node2" presStyleIdx="0" presStyleCnt="3"/>
      <dgm:spPr/>
      <dgm:t>
        <a:bodyPr/>
        <a:lstStyle/>
        <a:p>
          <a:endParaRPr lang="en-US"/>
        </a:p>
      </dgm:t>
    </dgm:pt>
    <dgm:pt modelId="{FA37AA5D-87C2-47F6-9B72-B753C073E744}" type="pres">
      <dgm:prSet presAssocID="{12714FC6-8B41-47E5-91DD-F02D34D23B93}" presName="hierChild4" presStyleCnt="0"/>
      <dgm:spPr/>
    </dgm:pt>
    <dgm:pt modelId="{A7309641-2A58-41EA-9E42-56812CF298ED}" type="pres">
      <dgm:prSet presAssocID="{12714FC6-8B41-47E5-91DD-F02D34D23B93}" presName="hierChild5" presStyleCnt="0"/>
      <dgm:spPr/>
    </dgm:pt>
    <dgm:pt modelId="{F492B679-3C8C-4E72-95A8-8B81298826E7}" type="pres">
      <dgm:prSet presAssocID="{8D5FB264-0A5C-4C3A-85B7-453D9BD837DF}" presName="Name37" presStyleLbl="parChTrans1D2" presStyleIdx="1" presStyleCnt="3"/>
      <dgm:spPr/>
      <dgm:t>
        <a:bodyPr/>
        <a:lstStyle/>
        <a:p>
          <a:endParaRPr lang="en-US"/>
        </a:p>
      </dgm:t>
    </dgm:pt>
    <dgm:pt modelId="{C6F584B9-7EA2-46D8-913B-8F508509ECAB}" type="pres">
      <dgm:prSet presAssocID="{4EC42421-831D-4CD3-8215-2AF4300F9C01}" presName="hierRoot2" presStyleCnt="0">
        <dgm:presLayoutVars>
          <dgm:hierBranch val="init"/>
        </dgm:presLayoutVars>
      </dgm:prSet>
      <dgm:spPr/>
    </dgm:pt>
    <dgm:pt modelId="{6CAD9CE6-86A1-4F7D-98A6-3AF53F55F9E3}" type="pres">
      <dgm:prSet presAssocID="{4EC42421-831D-4CD3-8215-2AF4300F9C01}" presName="rootComposite" presStyleCnt="0"/>
      <dgm:spPr/>
      <dgm:t>
        <a:bodyPr/>
        <a:lstStyle/>
        <a:p>
          <a:endParaRPr lang="en-US"/>
        </a:p>
      </dgm:t>
    </dgm:pt>
    <dgm:pt modelId="{08A0D1D2-3A20-4D63-8E35-B7C8B6B16D48}" type="pres">
      <dgm:prSet presAssocID="{4EC42421-831D-4CD3-8215-2AF4300F9C0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38C53E-A961-488B-8FBD-6EC13507B069}" type="pres">
      <dgm:prSet presAssocID="{4EC42421-831D-4CD3-8215-2AF4300F9C01}" presName="rootConnector" presStyleLbl="node2" presStyleIdx="1" presStyleCnt="3"/>
      <dgm:spPr/>
      <dgm:t>
        <a:bodyPr/>
        <a:lstStyle/>
        <a:p>
          <a:endParaRPr lang="en-US"/>
        </a:p>
      </dgm:t>
    </dgm:pt>
    <dgm:pt modelId="{A9C46FD3-3BE9-4E6E-BFF6-B0B42B13F857}" type="pres">
      <dgm:prSet presAssocID="{4EC42421-831D-4CD3-8215-2AF4300F9C01}" presName="hierChild4" presStyleCnt="0"/>
      <dgm:spPr/>
    </dgm:pt>
    <dgm:pt modelId="{A663BBFB-A120-4F5B-82EC-DB644DB9966B}" type="pres">
      <dgm:prSet presAssocID="{4EC42421-831D-4CD3-8215-2AF4300F9C01}" presName="hierChild5" presStyleCnt="0"/>
      <dgm:spPr/>
    </dgm:pt>
    <dgm:pt modelId="{AB3A8128-6C86-49B7-B5CC-0153888815E5}" type="pres">
      <dgm:prSet presAssocID="{CCF68ADE-40B6-47D0-93C1-88EC13ADC8AC}" presName="Name37" presStyleLbl="parChTrans1D2" presStyleIdx="2" presStyleCnt="3"/>
      <dgm:spPr/>
      <dgm:t>
        <a:bodyPr/>
        <a:lstStyle/>
        <a:p>
          <a:endParaRPr lang="en-US"/>
        </a:p>
      </dgm:t>
    </dgm:pt>
    <dgm:pt modelId="{1A917F9A-DDE6-4568-B35C-7FABCEF0A586}" type="pres">
      <dgm:prSet presAssocID="{CF717C8A-B40B-4AFF-BF49-65ABB7DF8190}" presName="hierRoot2" presStyleCnt="0">
        <dgm:presLayoutVars>
          <dgm:hierBranch val="init"/>
        </dgm:presLayoutVars>
      </dgm:prSet>
      <dgm:spPr/>
    </dgm:pt>
    <dgm:pt modelId="{FA949B67-3DB7-47FA-97C9-4A653E762F22}" type="pres">
      <dgm:prSet presAssocID="{CF717C8A-B40B-4AFF-BF49-65ABB7DF8190}" presName="rootComposite" presStyleCnt="0"/>
      <dgm:spPr/>
      <dgm:t>
        <a:bodyPr/>
        <a:lstStyle/>
        <a:p>
          <a:endParaRPr lang="en-US"/>
        </a:p>
      </dgm:t>
    </dgm:pt>
    <dgm:pt modelId="{7D64F4A3-0E55-47AC-A59B-9D5A9DC25552}" type="pres">
      <dgm:prSet presAssocID="{CF717C8A-B40B-4AFF-BF49-65ABB7DF819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67CB49-EC34-46BC-AD2D-72F3BD95D049}" type="pres">
      <dgm:prSet presAssocID="{CF717C8A-B40B-4AFF-BF49-65ABB7DF8190}" presName="rootConnector" presStyleLbl="node2" presStyleIdx="2" presStyleCnt="3"/>
      <dgm:spPr/>
      <dgm:t>
        <a:bodyPr/>
        <a:lstStyle/>
        <a:p>
          <a:endParaRPr lang="en-US"/>
        </a:p>
      </dgm:t>
    </dgm:pt>
    <dgm:pt modelId="{EB3A10DA-2FA4-4DAD-8341-8078D7F83716}" type="pres">
      <dgm:prSet presAssocID="{CF717C8A-B40B-4AFF-BF49-65ABB7DF8190}" presName="hierChild4" presStyleCnt="0"/>
      <dgm:spPr/>
    </dgm:pt>
    <dgm:pt modelId="{B05C5608-85C8-433E-A928-1755312B673B}" type="pres">
      <dgm:prSet presAssocID="{CF717C8A-B40B-4AFF-BF49-65ABB7DF8190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</dgm:ptLst>
  <dgm:cxnLst>
    <dgm:cxn modelId="{FECF667C-4D4D-4AD5-A6CF-7C4DB234B896}" type="presOf" srcId="{A77D31B3-3808-4FBA-8FA4-CC8D448A173E}" destId="{E498DC9C-C5AC-4482-A26F-3B99DC5D79F0}" srcOrd="0" destOrd="0" presId="urn:microsoft.com/office/officeart/2005/8/layout/orgChart1#1"/>
    <dgm:cxn modelId="{158DC41B-6A19-4ACB-B6BE-E8C376B30C1D}" type="presOf" srcId="{CF717C8A-B40B-4AFF-BF49-65ABB7DF8190}" destId="{7D64F4A3-0E55-47AC-A59B-9D5A9DC25552}" srcOrd="1" destOrd="0" presId="urn:microsoft.com/office/officeart/2005/8/layout/orgChart1#1"/>
    <dgm:cxn modelId="{7C915CBB-29DC-4B6B-AED0-5BA9C47FDBAA}" srcId="{47C757F0-AA23-46BE-9311-EA432CDEEAA1}" destId="{4EC42421-831D-4CD3-8215-2AF4300F9C01}" srcOrd="1" destOrd="0" parTransId="{8D5FB264-0A5C-4C3A-85B7-453D9BD837DF}" sibTransId="{A1825131-D805-48C8-BFCE-E45C02E6F5CE}"/>
    <dgm:cxn modelId="{2692703D-1AFB-4A4D-BB45-990284A01AF7}" srcId="{47C757F0-AA23-46BE-9311-EA432CDEEAA1}" destId="{CF717C8A-B40B-4AFF-BF49-65ABB7DF8190}" srcOrd="2" destOrd="0" parTransId="{CCF68ADE-40B6-47D0-93C1-88EC13ADC8AC}" sibTransId="{630D3E0B-D1D7-4E1A-8193-515AA5E1866F}"/>
    <dgm:cxn modelId="{167AA27E-A66E-42F4-9BA0-4A33635C074B}" type="presOf" srcId="{CF717C8A-B40B-4AFF-BF49-65ABB7DF8190}" destId="{5667CB49-EC34-46BC-AD2D-72F3BD95D049}" srcOrd="2" destOrd="0" presId="urn:microsoft.com/office/officeart/2005/8/layout/orgChart1#1"/>
    <dgm:cxn modelId="{8F1F4F96-3878-4655-8832-FA5C78DD9DF5}" type="presOf" srcId="{CCF68ADE-40B6-47D0-93C1-88EC13ADC8AC}" destId="{AB3A8128-6C86-49B7-B5CC-0153888815E5}" srcOrd="0" destOrd="0" presId="urn:microsoft.com/office/officeart/2005/8/layout/orgChart1#1"/>
    <dgm:cxn modelId="{5AE1AB49-3081-4786-A5CF-2E88FC1D8896}" type="presOf" srcId="{4EC42421-831D-4CD3-8215-2AF4300F9C01}" destId="{6CAD9CE6-86A1-4F7D-98A6-3AF53F55F9E3}" srcOrd="0" destOrd="0" presId="urn:microsoft.com/office/officeart/2005/8/layout/orgChart1#1"/>
    <dgm:cxn modelId="{655F8A9C-4402-4521-A96D-07A0C1F7992F}" type="presOf" srcId="{4EC42421-831D-4CD3-8215-2AF4300F9C01}" destId="{08A0D1D2-3A20-4D63-8E35-B7C8B6B16D48}" srcOrd="1" destOrd="0" presId="urn:microsoft.com/office/officeart/2005/8/layout/orgChart1#1"/>
    <dgm:cxn modelId="{6375081E-1ACA-4159-B2E8-509612C5794F}" type="presOf" srcId="{12714FC6-8B41-47E5-91DD-F02D34D23B93}" destId="{9A037140-9B69-4B9F-A134-F2F2EB0F2E32}" srcOrd="2" destOrd="0" presId="urn:microsoft.com/office/officeart/2005/8/layout/orgChart1#1"/>
    <dgm:cxn modelId="{FF41249A-4AC8-4263-9C4C-F6223640CE07}" srcId="{47C757F0-AA23-46BE-9311-EA432CDEEAA1}" destId="{12714FC6-8B41-47E5-91DD-F02D34D23B93}" srcOrd="0" destOrd="0" parTransId="{EACD17F5-D793-4A43-B489-D1804D50CFEF}" sibTransId="{FA45D93F-0724-4936-AA45-E6762732A19D}"/>
    <dgm:cxn modelId="{BF31BDF5-1EA8-4E6F-880E-8EFAD266F68A}" type="presOf" srcId="{EACD17F5-D793-4A43-B489-D1804D50CFEF}" destId="{6A259130-4455-44E0-969B-948D1249687E}" srcOrd="0" destOrd="0" presId="urn:microsoft.com/office/officeart/2005/8/layout/orgChart1#1"/>
    <dgm:cxn modelId="{8633E388-F7E6-43B9-BEFC-15283E2D6E4F}" type="presOf" srcId="{4EC42421-831D-4CD3-8215-2AF4300F9C01}" destId="{6238C53E-A961-488B-8FBD-6EC13507B069}" srcOrd="2" destOrd="0" presId="urn:microsoft.com/office/officeart/2005/8/layout/orgChart1#1"/>
    <dgm:cxn modelId="{03D2FA20-C91E-4BBE-8E32-897A3C12EE99}" type="presOf" srcId="{12714FC6-8B41-47E5-91DD-F02D34D23B93}" destId="{E36491EF-5019-46FD-BC82-1BD579B9EE0E}" srcOrd="0" destOrd="0" presId="urn:microsoft.com/office/officeart/2005/8/layout/orgChart1#1"/>
    <dgm:cxn modelId="{0704A3C1-AEBE-423E-9B4B-23AA077D1525}" type="presOf" srcId="{CF717C8A-B40B-4AFF-BF49-65ABB7DF8190}" destId="{FA949B67-3DB7-47FA-97C9-4A653E762F22}" srcOrd="0" destOrd="0" presId="urn:microsoft.com/office/officeart/2005/8/layout/orgChart1#1"/>
    <dgm:cxn modelId="{EF9F3E2F-5F3F-4EF4-ABFB-6AD2812753D2}" type="presOf" srcId="{47C757F0-AA23-46BE-9311-EA432CDEEAA1}" destId="{86420519-308D-4A6A-8FEA-6FB2E39BA448}" srcOrd="2" destOrd="0" presId="urn:microsoft.com/office/officeart/2005/8/layout/orgChart1#1"/>
    <dgm:cxn modelId="{D0DFEE1A-C3CF-46F7-AF7D-BDD60067E3BE}" type="presOf" srcId="{8D5FB264-0A5C-4C3A-85B7-453D9BD837DF}" destId="{F492B679-3C8C-4E72-95A8-8B81298826E7}" srcOrd="0" destOrd="0" presId="urn:microsoft.com/office/officeart/2005/8/layout/orgChart1#1"/>
    <dgm:cxn modelId="{8033BC0E-8C64-4ED8-AB39-3EF69745343D}" type="presOf" srcId="{47C757F0-AA23-46BE-9311-EA432CDEEAA1}" destId="{AE79172D-D441-42BB-84EA-E3D989670DED}" srcOrd="1" destOrd="0" presId="urn:microsoft.com/office/officeart/2005/8/layout/orgChart1#1"/>
    <dgm:cxn modelId="{9A212BEB-1A77-42E1-9172-BC193E6F513B}" type="presOf" srcId="{12714FC6-8B41-47E5-91DD-F02D34D23B93}" destId="{43B7C837-49D6-40CE-BBAB-953D9E4BA7ED}" srcOrd="1" destOrd="0" presId="urn:microsoft.com/office/officeart/2005/8/layout/orgChart1#1"/>
    <dgm:cxn modelId="{47008CDE-BDEF-4591-9BF0-3FD49E45ACC8}" srcId="{A77D31B3-3808-4FBA-8FA4-CC8D448A173E}" destId="{47C757F0-AA23-46BE-9311-EA432CDEEAA1}" srcOrd="0" destOrd="0" parTransId="{AB39B06D-FE6C-48B2-B5B4-77CD0C8CF7AD}" sibTransId="{DF0D1C21-B79E-4875-B7FA-EF183CB48B88}"/>
    <dgm:cxn modelId="{A25B1852-C9D3-438C-AE9F-FD843EAB8CCD}" type="presOf" srcId="{47C757F0-AA23-46BE-9311-EA432CDEEAA1}" destId="{79147750-B6BF-43FD-83A0-7ACDC9B53EFF}" srcOrd="0" destOrd="0" presId="urn:microsoft.com/office/officeart/2005/8/layout/orgChart1#1"/>
    <dgm:cxn modelId="{9426DABA-6524-4051-9CB4-93E95CC30BBB}" type="presParOf" srcId="{E498DC9C-C5AC-4482-A26F-3B99DC5D79F0}" destId="{F728C3E8-5128-4BB6-90CC-A86769ECE335}" srcOrd="0" destOrd="0" presId="urn:microsoft.com/office/officeart/2005/8/layout/orgChart1#1"/>
    <dgm:cxn modelId="{35F98E20-13AB-4A5D-B3F5-7356885E4B3A}" type="presParOf" srcId="{F728C3E8-5128-4BB6-90CC-A86769ECE335}" destId="{79147750-B6BF-43FD-83A0-7ACDC9B53EFF}" srcOrd="0" destOrd="0" presId="urn:microsoft.com/office/officeart/2005/8/layout/orgChart1#1"/>
    <dgm:cxn modelId="{DE7F0B96-5209-4D92-845D-2632FF75316D}" type="presParOf" srcId="{79147750-B6BF-43FD-83A0-7ACDC9B53EFF}" destId="{AE79172D-D441-42BB-84EA-E3D989670DED}" srcOrd="0" destOrd="0" presId="urn:microsoft.com/office/officeart/2005/8/layout/orgChart1#1"/>
    <dgm:cxn modelId="{1377CCC2-A82E-4671-AE3F-7BB8B313CD30}" type="presParOf" srcId="{79147750-B6BF-43FD-83A0-7ACDC9B53EFF}" destId="{86420519-308D-4A6A-8FEA-6FB2E39BA448}" srcOrd="1" destOrd="0" presId="urn:microsoft.com/office/officeart/2005/8/layout/orgChart1#1"/>
    <dgm:cxn modelId="{AFBEF0F0-50D1-48EB-91AE-C310D7A7CE19}" type="presParOf" srcId="{F728C3E8-5128-4BB6-90CC-A86769ECE335}" destId="{9A0FF10C-81C7-47CD-A320-768F2009480B}" srcOrd="1" destOrd="0" presId="urn:microsoft.com/office/officeart/2005/8/layout/orgChart1#1"/>
    <dgm:cxn modelId="{CFF3756C-38DE-4683-8CC3-A4BD4A589F43}" type="presParOf" srcId="{9A0FF10C-81C7-47CD-A320-768F2009480B}" destId="{6A259130-4455-44E0-969B-948D1249687E}" srcOrd="0" destOrd="0" presId="urn:microsoft.com/office/officeart/2005/8/layout/orgChart1#1"/>
    <dgm:cxn modelId="{3069F64F-B94A-44B0-96AA-3F34ACEC0F05}" type="presParOf" srcId="{9A0FF10C-81C7-47CD-A320-768F2009480B}" destId="{D6C5C065-A308-417C-8ECC-04FC2BEC646C}" srcOrd="1" destOrd="0" presId="urn:microsoft.com/office/officeart/2005/8/layout/orgChart1#1"/>
    <dgm:cxn modelId="{06F4250C-D66B-4499-BB80-02332593A45E}" type="presParOf" srcId="{D6C5C065-A308-417C-8ECC-04FC2BEC646C}" destId="{E36491EF-5019-46FD-BC82-1BD579B9EE0E}" srcOrd="0" destOrd="0" presId="urn:microsoft.com/office/officeart/2005/8/layout/orgChart1#1"/>
    <dgm:cxn modelId="{42F92A3C-C2DA-46CC-98CE-947A4F92581F}" type="presParOf" srcId="{E36491EF-5019-46FD-BC82-1BD579B9EE0E}" destId="{43B7C837-49D6-40CE-BBAB-953D9E4BA7ED}" srcOrd="0" destOrd="0" presId="urn:microsoft.com/office/officeart/2005/8/layout/orgChart1#1"/>
    <dgm:cxn modelId="{BF64EFAE-C02F-41E8-9596-B8C26F95A082}" type="presParOf" srcId="{E36491EF-5019-46FD-BC82-1BD579B9EE0E}" destId="{9A037140-9B69-4B9F-A134-F2F2EB0F2E32}" srcOrd="1" destOrd="0" presId="urn:microsoft.com/office/officeart/2005/8/layout/orgChart1#1"/>
    <dgm:cxn modelId="{0FD08186-9024-4694-9B62-20C15F5C6FFA}" type="presParOf" srcId="{D6C5C065-A308-417C-8ECC-04FC2BEC646C}" destId="{FA37AA5D-87C2-47F6-9B72-B753C073E744}" srcOrd="1" destOrd="0" presId="urn:microsoft.com/office/officeart/2005/8/layout/orgChart1#1"/>
    <dgm:cxn modelId="{20937840-F1DD-4A4F-907A-2B68FFF44C81}" type="presParOf" srcId="{D6C5C065-A308-417C-8ECC-04FC2BEC646C}" destId="{A7309641-2A58-41EA-9E42-56812CF298ED}" srcOrd="2" destOrd="0" presId="urn:microsoft.com/office/officeart/2005/8/layout/orgChart1#1"/>
    <dgm:cxn modelId="{B33EF321-EC6A-4663-99D7-1E2493856A6E}" type="presParOf" srcId="{9A0FF10C-81C7-47CD-A320-768F2009480B}" destId="{F492B679-3C8C-4E72-95A8-8B81298826E7}" srcOrd="2" destOrd="0" presId="urn:microsoft.com/office/officeart/2005/8/layout/orgChart1#1"/>
    <dgm:cxn modelId="{1DBD62D7-2F5F-4E92-8BDD-CA76E5295381}" type="presParOf" srcId="{9A0FF10C-81C7-47CD-A320-768F2009480B}" destId="{C6F584B9-7EA2-46D8-913B-8F508509ECAB}" srcOrd="3" destOrd="0" presId="urn:microsoft.com/office/officeart/2005/8/layout/orgChart1#1"/>
    <dgm:cxn modelId="{303689F8-4F7F-412B-8EE9-8680EA945326}" type="presParOf" srcId="{C6F584B9-7EA2-46D8-913B-8F508509ECAB}" destId="{6CAD9CE6-86A1-4F7D-98A6-3AF53F55F9E3}" srcOrd="0" destOrd="0" presId="urn:microsoft.com/office/officeart/2005/8/layout/orgChart1#1"/>
    <dgm:cxn modelId="{D2AE3165-068E-4870-958F-815658DAD828}" type="presParOf" srcId="{6CAD9CE6-86A1-4F7D-98A6-3AF53F55F9E3}" destId="{08A0D1D2-3A20-4D63-8E35-B7C8B6B16D48}" srcOrd="0" destOrd="0" presId="urn:microsoft.com/office/officeart/2005/8/layout/orgChart1#1"/>
    <dgm:cxn modelId="{A2A6BF7F-3C17-4F9B-88AB-9AEF576B46F7}" type="presParOf" srcId="{6CAD9CE6-86A1-4F7D-98A6-3AF53F55F9E3}" destId="{6238C53E-A961-488B-8FBD-6EC13507B069}" srcOrd="1" destOrd="0" presId="urn:microsoft.com/office/officeart/2005/8/layout/orgChart1#1"/>
    <dgm:cxn modelId="{0733551D-A786-4EFE-8B47-71D845B182F5}" type="presParOf" srcId="{C6F584B9-7EA2-46D8-913B-8F508509ECAB}" destId="{A9C46FD3-3BE9-4E6E-BFF6-B0B42B13F857}" srcOrd="1" destOrd="0" presId="urn:microsoft.com/office/officeart/2005/8/layout/orgChart1#1"/>
    <dgm:cxn modelId="{E72D5789-09A9-40EE-9C5D-020EEF6F6E9C}" type="presParOf" srcId="{C6F584B9-7EA2-46D8-913B-8F508509ECAB}" destId="{A663BBFB-A120-4F5B-82EC-DB644DB9966B}" srcOrd="2" destOrd="0" presId="urn:microsoft.com/office/officeart/2005/8/layout/orgChart1#1"/>
    <dgm:cxn modelId="{774CFB50-9B1E-425E-AB3F-AB9A60FCF251}" type="presParOf" srcId="{9A0FF10C-81C7-47CD-A320-768F2009480B}" destId="{AB3A8128-6C86-49B7-B5CC-0153888815E5}" srcOrd="4" destOrd="0" presId="urn:microsoft.com/office/officeart/2005/8/layout/orgChart1#1"/>
    <dgm:cxn modelId="{CB5126B6-E2C2-4DBC-9D85-D075BC1A1809}" type="presParOf" srcId="{9A0FF10C-81C7-47CD-A320-768F2009480B}" destId="{1A917F9A-DDE6-4568-B35C-7FABCEF0A586}" srcOrd="5" destOrd="0" presId="urn:microsoft.com/office/officeart/2005/8/layout/orgChart1#1"/>
    <dgm:cxn modelId="{6A4ECE95-CBFC-412E-9645-7E24100E6896}" type="presParOf" srcId="{1A917F9A-DDE6-4568-B35C-7FABCEF0A586}" destId="{FA949B67-3DB7-47FA-97C9-4A653E762F22}" srcOrd="0" destOrd="0" presId="urn:microsoft.com/office/officeart/2005/8/layout/orgChart1#1"/>
    <dgm:cxn modelId="{1ACB96F6-0314-4AF2-B2EA-5AFD6815D82B}" type="presParOf" srcId="{FA949B67-3DB7-47FA-97C9-4A653E762F22}" destId="{7D64F4A3-0E55-47AC-A59B-9D5A9DC25552}" srcOrd="0" destOrd="0" presId="urn:microsoft.com/office/officeart/2005/8/layout/orgChart1#1"/>
    <dgm:cxn modelId="{E492485B-AD7E-4205-8F83-C71702D30518}" type="presParOf" srcId="{FA949B67-3DB7-47FA-97C9-4A653E762F22}" destId="{5667CB49-EC34-46BC-AD2D-72F3BD95D049}" srcOrd="1" destOrd="0" presId="urn:microsoft.com/office/officeart/2005/8/layout/orgChart1#1"/>
    <dgm:cxn modelId="{A3695864-03EE-499D-B180-ECA8D4732E9C}" type="presParOf" srcId="{1A917F9A-DDE6-4568-B35C-7FABCEF0A586}" destId="{EB3A10DA-2FA4-4DAD-8341-8078D7F83716}" srcOrd="1" destOrd="0" presId="urn:microsoft.com/office/officeart/2005/8/layout/orgChart1#1"/>
    <dgm:cxn modelId="{E9D3406A-7565-43D3-AAD8-16172982DA8F}" type="presParOf" srcId="{1A917F9A-DDE6-4568-B35C-7FABCEF0A586}" destId="{B05C5608-85C8-433E-A928-1755312B673B}" srcOrd="2" destOrd="0" presId="urn:microsoft.com/office/officeart/2005/8/layout/orgChart1#1"/>
    <dgm:cxn modelId="{2B1258C5-2F69-473C-ABD5-542BC86311A6}" type="presParOf" srcId="{F728C3E8-5128-4BB6-90CC-A86769ECE335}" destId="{0E819307-1B4E-434E-BA76-D5A4192B0663}" srcOrd="2" destOrd="0" presId="urn:microsoft.com/office/officeart/2005/8/layout/orgChart1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3A8128-6C86-49B7-B5CC-0153888815E5}">
      <dsp:nvSpPr>
        <dsp:cNvPr id="0" name=""/>
        <dsp:cNvSpPr/>
      </dsp:nvSpPr>
      <dsp:spPr>
        <a:xfrm>
          <a:off x="3246437" y="1310714"/>
          <a:ext cx="2296878" cy="3986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9315"/>
              </a:lnTo>
              <a:lnTo>
                <a:pt x="2296878" y="199315"/>
              </a:lnTo>
              <a:lnTo>
                <a:pt x="2296878" y="3986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2B679-3C8C-4E72-95A8-8B81298826E7}">
      <dsp:nvSpPr>
        <dsp:cNvPr id="0" name=""/>
        <dsp:cNvSpPr/>
      </dsp:nvSpPr>
      <dsp:spPr>
        <a:xfrm>
          <a:off x="3200717" y="1310714"/>
          <a:ext cx="91440" cy="3986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86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259130-4455-44E0-969B-948D1249687E}">
      <dsp:nvSpPr>
        <dsp:cNvPr id="0" name=""/>
        <dsp:cNvSpPr/>
      </dsp:nvSpPr>
      <dsp:spPr>
        <a:xfrm>
          <a:off x="949559" y="1310714"/>
          <a:ext cx="2296878" cy="398631"/>
        </a:xfrm>
        <a:custGeom>
          <a:avLst/>
          <a:gdLst/>
          <a:ahLst/>
          <a:cxnLst/>
          <a:rect l="0" t="0" r="0" b="0"/>
          <a:pathLst>
            <a:path>
              <a:moveTo>
                <a:pt x="2296878" y="0"/>
              </a:moveTo>
              <a:lnTo>
                <a:pt x="2296878" y="199315"/>
              </a:lnTo>
              <a:lnTo>
                <a:pt x="0" y="199315"/>
              </a:lnTo>
              <a:lnTo>
                <a:pt x="0" y="3986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79172D-D441-42BB-84EA-E3D989670DED}">
      <dsp:nvSpPr>
        <dsp:cNvPr id="0" name=""/>
        <dsp:cNvSpPr/>
      </dsp:nvSpPr>
      <dsp:spPr>
        <a:xfrm>
          <a:off x="2297314" y="361590"/>
          <a:ext cx="1898246" cy="9491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CSEC</a:t>
          </a:r>
        </a:p>
      </dsp:txBody>
      <dsp:txXfrm>
        <a:off x="2297314" y="361590"/>
        <a:ext cx="1898246" cy="949123"/>
      </dsp:txXfrm>
    </dsp:sp>
    <dsp:sp modelId="{43B7C837-49D6-40CE-BBAB-953D9E4BA7ED}">
      <dsp:nvSpPr>
        <dsp:cNvPr id="0" name=""/>
        <dsp:cNvSpPr/>
      </dsp:nvSpPr>
      <dsp:spPr>
        <a:xfrm>
          <a:off x="435" y="1709345"/>
          <a:ext cx="1898246" cy="9491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CSEC-ICPC</a:t>
          </a:r>
        </a:p>
      </dsp:txBody>
      <dsp:txXfrm>
        <a:off x="435" y="1709345"/>
        <a:ext cx="1898246" cy="949123"/>
      </dsp:txXfrm>
    </dsp:sp>
    <dsp:sp modelId="{08A0D1D2-3A20-4D63-8E35-B7C8B6B16D48}">
      <dsp:nvSpPr>
        <dsp:cNvPr id="0" name=""/>
        <dsp:cNvSpPr/>
      </dsp:nvSpPr>
      <dsp:spPr>
        <a:xfrm>
          <a:off x="2297314" y="1709345"/>
          <a:ext cx="1898246" cy="9491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CSEC-Dev't</a:t>
          </a:r>
        </a:p>
      </dsp:txBody>
      <dsp:txXfrm>
        <a:off x="2297314" y="1709345"/>
        <a:ext cx="1898246" cy="949123"/>
      </dsp:txXfrm>
    </dsp:sp>
    <dsp:sp modelId="{7D64F4A3-0E55-47AC-A59B-9D5A9DC25552}">
      <dsp:nvSpPr>
        <dsp:cNvPr id="0" name=""/>
        <dsp:cNvSpPr/>
      </dsp:nvSpPr>
      <dsp:spPr>
        <a:xfrm>
          <a:off x="4594192" y="1709345"/>
          <a:ext cx="1898246" cy="9491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CSEC- Capacity </a:t>
          </a:r>
          <a:r>
            <a:rPr lang="en-US" sz="2400" kern="1200">
              <a:sym typeface="+mn-ea"/>
            </a:rPr>
            <a:t>Building</a:t>
          </a:r>
          <a:endParaRPr lang="en-US" sz="2400" kern="1200"/>
        </a:p>
      </dsp:txBody>
      <dsp:txXfrm>
        <a:off x="4594192" y="1709345"/>
        <a:ext cx="1898246" cy="949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#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0115F-65E7-4948-BBBD-A84F05213A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1DDA6-1DBC-4F4A-8EE5-258398DC1DC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1155" y="913588"/>
            <a:ext cx="786123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100" dirty="0" smtClean="0">
                <a:solidFill>
                  <a:srgbClr val="0070C0"/>
                </a:solidFill>
              </a:rPr>
              <a:t>ASTU</a:t>
            </a:r>
            <a:endParaRPr lang="en-US" sz="14100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394853" y="5048835"/>
            <a:ext cx="3402294" cy="451824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91720" y="2958129"/>
            <a:ext cx="10260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dirty="0" smtClean="0"/>
              <a:t>Computer Science &amp; Engineering (CSE)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ACM </a:t>
            </a:r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ICPC History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/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ircle: Hollow 8"/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9"/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52485" y="2961830"/>
            <a:ext cx="1515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1970</a:t>
            </a:r>
            <a:endParaRPr lang="en-US" sz="40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7906" y="5602985"/>
            <a:ext cx="374170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Local Contest held at </a:t>
            </a:r>
            <a:r>
              <a:rPr lang="en-US" b="1" dirty="0"/>
              <a:t>Texas </a:t>
            </a:r>
            <a:r>
              <a:rPr lang="en-US" b="1" dirty="0" smtClean="0"/>
              <a:t>A&amp;M</a:t>
            </a:r>
            <a:endParaRPr lang="en-US" b="1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UPE Computer Honor Society</a:t>
            </a:r>
            <a:endParaRPr lang="en-US" dirty="0" smtClean="0"/>
          </a:p>
          <a:p>
            <a:endParaRPr lang="en-US" sz="1600" dirty="0">
              <a:solidFill>
                <a:schemeClr val="bg2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7" name="Arc 36"/>
          <p:cNvSpPr/>
          <p:nvPr/>
        </p:nvSpPr>
        <p:spPr>
          <a:xfrm rot="5400000">
            <a:off x="5643448" y="3432725"/>
            <a:ext cx="849923" cy="956513"/>
          </a:xfrm>
          <a:prstGeom prst="arc">
            <a:avLst>
              <a:gd name="adj1" fmla="val 4536370"/>
              <a:gd name="adj2" fmla="val 11036885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ircle: Hollow 29"/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30"/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endCxn id="40" idx="0"/>
          </p:cNvCxnSpPr>
          <p:nvPr/>
        </p:nvCxnSpPr>
        <p:spPr>
          <a:xfrm>
            <a:off x="6072083" y="2568391"/>
            <a:ext cx="30006" cy="1079743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009963" y="2501002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406515" y="4427869"/>
            <a:ext cx="1515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1977</a:t>
            </a:r>
            <a:endParaRPr lang="en-US" sz="4000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69628" y="1832970"/>
            <a:ext cx="3959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ACM hosted the first </a:t>
            </a:r>
            <a:r>
              <a:rPr lang="en-US" b="1" dirty="0" smtClean="0"/>
              <a:t>World </a:t>
            </a:r>
            <a:r>
              <a:rPr lang="en-US" dirty="0"/>
              <a:t>Finals</a:t>
            </a:r>
            <a:endParaRPr lang="en-US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Michigan State University won</a:t>
            </a:r>
            <a:endParaRPr lang="en-US" dirty="0"/>
          </a:p>
        </p:txBody>
      </p:sp>
      <p:sp>
        <p:nvSpPr>
          <p:cNvPr id="53" name="Arc 52"/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ircle: Hollow 55"/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Circle: Hollow 56"/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9846072" y="2961830"/>
            <a:ext cx="1515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0"/>
              </a:rPr>
              <a:t>1989</a:t>
            </a:r>
            <a:endParaRPr lang="en-US" sz="4000" dirty="0">
              <a:solidFill>
                <a:schemeClr val="accent6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019213" y="5511338"/>
            <a:ext cx="3863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ontest </a:t>
            </a:r>
            <a:r>
              <a:rPr lang="en-US" dirty="0"/>
              <a:t>headquarters have been located at </a:t>
            </a:r>
            <a:r>
              <a:rPr lang="en-US" b="1" dirty="0"/>
              <a:t>Baylor University</a:t>
            </a:r>
            <a:r>
              <a:rPr lang="en-US" dirty="0"/>
              <a:t>.</a:t>
            </a:r>
            <a:endParaRPr lang="en-US" dirty="0"/>
          </a:p>
          <a:p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007479" y="1707612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23" grpId="0" animBg="1"/>
      <p:bldP spid="24" grpId="0" animBg="1"/>
      <p:bldP spid="26" grpId="0" animBg="1"/>
      <p:bldP spid="27" grpId="0"/>
      <p:bldP spid="28" grpId="0"/>
      <p:bldP spid="37" grpId="0" animBg="1"/>
      <p:bldP spid="38" grpId="0" animBg="1"/>
      <p:bldP spid="39" grpId="0" animBg="1"/>
      <p:bldP spid="40" grpId="0" animBg="1"/>
      <p:bldP spid="42" grpId="0" animBg="1"/>
      <p:bldP spid="43" grpId="0"/>
      <p:bldP spid="44" grpId="0"/>
      <p:bldP spid="53" grpId="0" animBg="1"/>
      <p:bldP spid="54" grpId="0" animBg="1"/>
      <p:bldP spid="55" grpId="0" animBg="1"/>
      <p:bldP spid="56" grpId="0" animBg="1"/>
      <p:bldP spid="58" grpId="0" animBg="1"/>
      <p:bldP spid="59" grpId="0"/>
      <p:bldP spid="6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ACM ICPC History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34849" y="2084551"/>
            <a:ext cx="3578202" cy="3578202"/>
            <a:chOff x="4253833" y="2037467"/>
            <a:chExt cx="3578202" cy="3578202"/>
          </a:xfrm>
        </p:grpSpPr>
        <p:sp>
          <p:nvSpPr>
            <p:cNvPr id="16" name="Oval 15"/>
            <p:cNvSpPr/>
            <p:nvPr/>
          </p:nvSpPr>
          <p:spPr>
            <a:xfrm>
              <a:off x="4253833" y="2037467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64708" y="3311231"/>
              <a:ext cx="275645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2017</a:t>
              </a:r>
              <a:endParaRPr lang="en-US" sz="6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5474006" y="1668717"/>
            <a:ext cx="2349552" cy="734533"/>
            <a:chOff x="9188820" y="1588909"/>
            <a:chExt cx="2349552" cy="734533"/>
          </a:xfrm>
        </p:grpSpPr>
        <p:sp>
          <p:nvSpPr>
            <p:cNvPr id="42" name="TextBox 41"/>
            <p:cNvSpPr txBox="1"/>
            <p:nvPr/>
          </p:nvSpPr>
          <p:spPr>
            <a:xfrm>
              <a:off x="9188820" y="1588909"/>
              <a:ext cx="22446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CONTESTANTS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188820" y="1954110"/>
              <a:ext cx="234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49,935</a:t>
              </a:r>
              <a:endParaRPr lang="en-US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992788" y="3366449"/>
            <a:ext cx="2349552" cy="734533"/>
            <a:chOff x="9781697" y="3328469"/>
            <a:chExt cx="2349552" cy="734533"/>
          </a:xfrm>
        </p:grpSpPr>
        <p:sp>
          <p:nvSpPr>
            <p:cNvPr id="44" name="TextBox 43"/>
            <p:cNvSpPr txBox="1"/>
            <p:nvPr/>
          </p:nvSpPr>
          <p:spPr>
            <a:xfrm>
              <a:off x="9781697" y="3328469"/>
              <a:ext cx="20126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UNIVERSITIES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781697" y="3693670"/>
              <a:ext cx="234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3,098</a:t>
              </a:r>
              <a:endParaRPr lang="en-US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421533" y="5295202"/>
            <a:ext cx="2349552" cy="734533"/>
            <a:chOff x="9188820" y="5060922"/>
            <a:chExt cx="2349552" cy="734533"/>
          </a:xfrm>
        </p:grpSpPr>
        <p:sp>
          <p:nvSpPr>
            <p:cNvPr id="48" name="TextBox 47"/>
            <p:cNvSpPr txBox="1"/>
            <p:nvPr/>
          </p:nvSpPr>
          <p:spPr>
            <a:xfrm>
              <a:off x="9188820" y="5060922"/>
              <a:ext cx="1767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COUNTRIES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188820" y="5426123"/>
              <a:ext cx="234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111</a:t>
              </a:r>
              <a:endParaRPr lang="en-US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4643134" y="3324671"/>
            <a:ext cx="1146212" cy="1146212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36378" y="1668716"/>
            <a:ext cx="1146212" cy="1182059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3846780" y="5201088"/>
            <a:ext cx="1146212" cy="1146212"/>
            <a:chOff x="7932233" y="4986332"/>
            <a:chExt cx="1146212" cy="1146212"/>
          </a:xfrm>
        </p:grpSpPr>
        <p:sp>
          <p:nvSpPr>
            <p:cNvPr id="21" name="Oval 20"/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364" y="1829595"/>
            <a:ext cx="730205" cy="7302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7402" y="3497074"/>
            <a:ext cx="838483" cy="8384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ACM ICPC History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Content Placeholder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7813" y="2019678"/>
            <a:ext cx="9843246" cy="471729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98918" y="1373346"/>
            <a:ext cx="5003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dirty="0" smtClean="0"/>
              <a:t>SUPERLINER GROWTH</a:t>
            </a:r>
            <a:endParaRPr lang="en-US" sz="36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WHY ACM-ICPC?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732215" y="1951120"/>
            <a:ext cx="3578202" cy="3578202"/>
            <a:chOff x="4253833" y="2037467"/>
            <a:chExt cx="3578202" cy="3578202"/>
          </a:xfrm>
        </p:grpSpPr>
        <p:sp>
          <p:nvSpPr>
            <p:cNvPr id="16" name="Oval 15"/>
            <p:cNvSpPr/>
            <p:nvPr/>
          </p:nvSpPr>
          <p:spPr>
            <a:xfrm>
              <a:off x="4253833" y="2037467"/>
              <a:ext cx="3578202" cy="357820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88671" y="2895544"/>
              <a:ext cx="314249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ICPC</a:t>
              </a:r>
              <a:endParaRPr lang="en-US" sz="115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1465948" y="1995993"/>
            <a:ext cx="1492405" cy="154472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8557775" y="1349635"/>
            <a:ext cx="2670519" cy="1037601"/>
            <a:chOff x="9154915" y="1562840"/>
            <a:chExt cx="2670519" cy="1037601"/>
          </a:xfrm>
        </p:grpSpPr>
        <p:sp>
          <p:nvSpPr>
            <p:cNvPr id="42" name="TextBox 41"/>
            <p:cNvSpPr txBox="1"/>
            <p:nvPr/>
          </p:nvSpPr>
          <p:spPr>
            <a:xfrm>
              <a:off x="9154915" y="1562840"/>
              <a:ext cx="267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To Host World Final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188820" y="1954110"/>
              <a:ext cx="2349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Cities invest Millions of Dollars</a:t>
              </a:r>
              <a:endParaRPr lang="en-US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186361" y="3284617"/>
            <a:ext cx="3005639" cy="734533"/>
            <a:chOff x="9781697" y="3328469"/>
            <a:chExt cx="3005639" cy="734533"/>
          </a:xfrm>
        </p:grpSpPr>
        <p:sp>
          <p:nvSpPr>
            <p:cNvPr id="44" name="TextBox 43"/>
            <p:cNvSpPr txBox="1"/>
            <p:nvPr/>
          </p:nvSpPr>
          <p:spPr>
            <a:xfrm>
              <a:off x="9781697" y="3328469"/>
              <a:ext cx="30056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E</a:t>
              </a:r>
              <a:r>
                <a:rPr lang="en-AU" sz="2400" b="1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xtremely </a:t>
              </a:r>
              <a:r>
                <a:rPr lang="en-AU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prestigious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9781697" y="3693670"/>
              <a:ext cx="234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Russian Universities</a:t>
              </a:r>
              <a:endParaRPr lang="en-US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188820" y="5060922"/>
            <a:ext cx="2510121" cy="1011532"/>
            <a:chOff x="9188820" y="5060922"/>
            <a:chExt cx="2510121" cy="1011532"/>
          </a:xfrm>
        </p:grpSpPr>
        <p:sp>
          <p:nvSpPr>
            <p:cNvPr id="48" name="TextBox 47"/>
            <p:cNvSpPr txBox="1"/>
            <p:nvPr/>
          </p:nvSpPr>
          <p:spPr>
            <a:xfrm>
              <a:off x="9188820" y="5060922"/>
              <a:ext cx="25101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Broadcasted Live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188820" y="5426123"/>
              <a:ext cx="2349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World Finals On Television</a:t>
              </a:r>
              <a:endParaRPr lang="en-US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7686055" y="4853017"/>
            <a:ext cx="1146212" cy="1146212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7871315" y="3173940"/>
            <a:ext cx="1146212" cy="1146212"/>
            <a:chOff x="7932233" y="4986332"/>
            <a:chExt cx="1146212" cy="1146212"/>
          </a:xfrm>
        </p:grpSpPr>
        <p:sp>
          <p:nvSpPr>
            <p:cNvPr id="21" name="Oval 20"/>
            <p:cNvSpPr/>
            <p:nvPr/>
          </p:nvSpPr>
          <p:spPr>
            <a:xfrm>
              <a:off x="7932233" y="4986332"/>
              <a:ext cx="1146212" cy="1146212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0476" y="5206278"/>
              <a:ext cx="706320" cy="706320"/>
            </a:xfrm>
            <a:prstGeom prst="rect">
              <a:avLst/>
            </a:prstGeom>
          </p:spPr>
        </p:pic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87" y="2252675"/>
            <a:ext cx="804325" cy="8782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0" y="4264882"/>
            <a:ext cx="604391" cy="604391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428757" y="3625296"/>
            <a:ext cx="3162047" cy="595967"/>
            <a:chOff x="9150639" y="1562840"/>
            <a:chExt cx="3162047" cy="878990"/>
          </a:xfrm>
        </p:grpSpPr>
        <p:sp>
          <p:nvSpPr>
            <p:cNvPr id="54" name="TextBox 53"/>
            <p:cNvSpPr txBox="1"/>
            <p:nvPr/>
          </p:nvSpPr>
          <p:spPr>
            <a:xfrm>
              <a:off x="9154915" y="1562840"/>
              <a:ext cx="31577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Winners get </a:t>
              </a:r>
              <a:r>
                <a:rPr lang="en-US" sz="2400" b="1" dirty="0">
                  <a:solidFill>
                    <a:srgbClr val="00B0F0"/>
                  </a:solidFill>
                  <a:latin typeface="Tw Cen MT" panose="020B0602020104020603" pitchFamily="34" charset="0"/>
                </a:rPr>
                <a:t>cash prize </a:t>
              </a:r>
              <a:endParaRPr lang="en-US" sz="2400" b="1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150639" y="2072498"/>
              <a:ext cx="2349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A6A6A6"/>
                  </a:solidFill>
                  <a:latin typeface="Tw Cen MT" panose="020B0602020104020603" pitchFamily="34" charset="0"/>
                </a:rPr>
                <a:t> </a:t>
              </a:r>
              <a:r>
                <a:rPr lang="en-US" b="1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     </a:t>
              </a:r>
              <a:endParaRPr lang="en-US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280259" y="4415815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6A6A6"/>
                </a:solidFill>
                <a:latin typeface="Tw Cen MT" panose="020B0602020104020603" pitchFamily="34" charset="0"/>
              </a:rPr>
              <a:t>Champions get $15,000 </a:t>
            </a:r>
            <a:endParaRPr lang="en-US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8" y="4910007"/>
            <a:ext cx="700782" cy="70078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80259" y="5001204"/>
            <a:ext cx="2480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6A6A6"/>
                </a:solidFill>
                <a:latin typeface="Tw Cen MT" panose="020B0602020104020603" pitchFamily="34" charset="0"/>
              </a:rPr>
              <a:t>Gold medalists - $7,500</a:t>
            </a:r>
            <a:endParaRPr lang="en-US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8" y="5500651"/>
            <a:ext cx="700782" cy="70078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34458" y="5608764"/>
            <a:ext cx="1578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6A6A6"/>
                </a:solidFill>
                <a:latin typeface="Tw Cen MT" panose="020B0602020104020603" pitchFamily="34" charset="0"/>
              </a:rPr>
              <a:t>Silver - $6,000</a:t>
            </a:r>
            <a:endParaRPr lang="en-US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26528" y="6265236"/>
            <a:ext cx="1695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A6A6A6"/>
                </a:solidFill>
                <a:latin typeface="Tw Cen MT" panose="020B0602020104020603" pitchFamily="34" charset="0"/>
              </a:rPr>
              <a:t>Bronze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A6A6A6"/>
                </a:solidFill>
                <a:latin typeface="Tw Cen MT" panose="020B0602020104020603" pitchFamily="34" charset="0"/>
              </a:rPr>
              <a:t>- $3,000</a:t>
            </a:r>
            <a:endParaRPr lang="en-US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80" y="6185962"/>
            <a:ext cx="700782" cy="7007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36" y="5021791"/>
            <a:ext cx="831849" cy="831849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411563" y="1188190"/>
            <a:ext cx="1146212" cy="1146212"/>
            <a:chOff x="8520429" y="3253462"/>
            <a:chExt cx="1146212" cy="1146212"/>
          </a:xfrm>
        </p:grpSpPr>
        <p:sp>
          <p:nvSpPr>
            <p:cNvPr id="71" name="Oval 70"/>
            <p:cNvSpPr/>
            <p:nvPr/>
          </p:nvSpPr>
          <p:spPr>
            <a:xfrm>
              <a:off x="8520429" y="3253462"/>
              <a:ext cx="1146212" cy="1146212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653" y="3476686"/>
              <a:ext cx="699764" cy="69976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12" grpId="0"/>
      <p:bldP spid="14" grpId="0"/>
      <p:bldP spid="15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WHY ACM-ICPC?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547390" y="1261967"/>
            <a:ext cx="1057089" cy="4308369"/>
            <a:chOff x="4500563" y="246063"/>
            <a:chExt cx="409575" cy="1854200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0" name="Freeform 47"/>
            <p:cNvSpPr>
              <a:spLocks noEditPoints="1"/>
            </p:cNvSpPr>
            <p:nvPr/>
          </p:nvSpPr>
          <p:spPr bwMode="auto">
            <a:xfrm>
              <a:off x="4500563" y="246063"/>
              <a:ext cx="409575" cy="1854200"/>
            </a:xfrm>
            <a:custGeom>
              <a:avLst/>
              <a:gdLst>
                <a:gd name="T0" fmla="*/ 101 w 191"/>
                <a:gd name="T1" fmla="*/ 114 h 866"/>
                <a:gd name="T2" fmla="*/ 115 w 191"/>
                <a:gd name="T3" fmla="*/ 130 h 866"/>
                <a:gd name="T4" fmla="*/ 130 w 191"/>
                <a:gd name="T5" fmla="*/ 143 h 866"/>
                <a:gd name="T6" fmla="*/ 180 w 191"/>
                <a:gd name="T7" fmla="*/ 227 h 866"/>
                <a:gd name="T8" fmla="*/ 191 w 191"/>
                <a:gd name="T9" fmla="*/ 314 h 866"/>
                <a:gd name="T10" fmla="*/ 161 w 191"/>
                <a:gd name="T11" fmla="*/ 402 h 866"/>
                <a:gd name="T12" fmla="*/ 158 w 191"/>
                <a:gd name="T13" fmla="*/ 471 h 866"/>
                <a:gd name="T14" fmla="*/ 149 w 191"/>
                <a:gd name="T15" fmla="*/ 557 h 866"/>
                <a:gd name="T16" fmla="*/ 131 w 191"/>
                <a:gd name="T17" fmla="*/ 600 h 866"/>
                <a:gd name="T18" fmla="*/ 128 w 191"/>
                <a:gd name="T19" fmla="*/ 767 h 866"/>
                <a:gd name="T20" fmla="*/ 133 w 191"/>
                <a:gd name="T21" fmla="*/ 779 h 866"/>
                <a:gd name="T22" fmla="*/ 132 w 191"/>
                <a:gd name="T23" fmla="*/ 818 h 866"/>
                <a:gd name="T24" fmla="*/ 126 w 191"/>
                <a:gd name="T25" fmla="*/ 855 h 866"/>
                <a:gd name="T26" fmla="*/ 118 w 191"/>
                <a:gd name="T27" fmla="*/ 863 h 866"/>
                <a:gd name="T28" fmla="*/ 70 w 191"/>
                <a:gd name="T29" fmla="*/ 862 h 866"/>
                <a:gd name="T30" fmla="*/ 47 w 191"/>
                <a:gd name="T31" fmla="*/ 854 h 866"/>
                <a:gd name="T32" fmla="*/ 31 w 191"/>
                <a:gd name="T33" fmla="*/ 835 h 866"/>
                <a:gd name="T34" fmla="*/ 54 w 191"/>
                <a:gd name="T35" fmla="*/ 823 h 866"/>
                <a:gd name="T36" fmla="*/ 64 w 191"/>
                <a:gd name="T37" fmla="*/ 744 h 866"/>
                <a:gd name="T38" fmla="*/ 42 w 191"/>
                <a:gd name="T39" fmla="*/ 606 h 866"/>
                <a:gd name="T40" fmla="*/ 38 w 191"/>
                <a:gd name="T41" fmla="*/ 565 h 866"/>
                <a:gd name="T42" fmla="*/ 18 w 191"/>
                <a:gd name="T43" fmla="*/ 475 h 866"/>
                <a:gd name="T44" fmla="*/ 4 w 191"/>
                <a:gd name="T45" fmla="*/ 400 h 866"/>
                <a:gd name="T46" fmla="*/ 15 w 191"/>
                <a:gd name="T47" fmla="*/ 321 h 866"/>
                <a:gd name="T48" fmla="*/ 2 w 191"/>
                <a:gd name="T49" fmla="*/ 241 h 866"/>
                <a:gd name="T50" fmla="*/ 8 w 191"/>
                <a:gd name="T51" fmla="*/ 170 h 866"/>
                <a:gd name="T52" fmla="*/ 26 w 191"/>
                <a:gd name="T53" fmla="*/ 152 h 866"/>
                <a:gd name="T54" fmla="*/ 54 w 191"/>
                <a:gd name="T55" fmla="*/ 126 h 866"/>
                <a:gd name="T56" fmla="*/ 43 w 191"/>
                <a:gd name="T57" fmla="*/ 99 h 866"/>
                <a:gd name="T58" fmla="*/ 38 w 191"/>
                <a:gd name="T59" fmla="*/ 64 h 866"/>
                <a:gd name="T60" fmla="*/ 49 w 191"/>
                <a:gd name="T61" fmla="*/ 14 h 866"/>
                <a:gd name="T62" fmla="*/ 95 w 191"/>
                <a:gd name="T63" fmla="*/ 2 h 866"/>
                <a:gd name="T64" fmla="*/ 119 w 191"/>
                <a:gd name="T65" fmla="*/ 62 h 866"/>
                <a:gd name="T66" fmla="*/ 116 w 191"/>
                <a:gd name="T67" fmla="*/ 79 h 866"/>
                <a:gd name="T68" fmla="*/ 119 w 191"/>
                <a:gd name="T69" fmla="*/ 85 h 866"/>
                <a:gd name="T70" fmla="*/ 107 w 191"/>
                <a:gd name="T71" fmla="*/ 108 h 866"/>
                <a:gd name="T72" fmla="*/ 101 w 191"/>
                <a:gd name="T73" fmla="*/ 108 h 866"/>
                <a:gd name="T74" fmla="*/ 98 w 191"/>
                <a:gd name="T75" fmla="*/ 760 h 866"/>
                <a:gd name="T76" fmla="*/ 98 w 191"/>
                <a:gd name="T77" fmla="*/ 726 h 866"/>
                <a:gd name="T78" fmla="*/ 139 w 191"/>
                <a:gd name="T79" fmla="*/ 241 h 866"/>
                <a:gd name="T80" fmla="*/ 138 w 191"/>
                <a:gd name="T81" fmla="*/ 285 h 866"/>
                <a:gd name="T82" fmla="*/ 139 w 191"/>
                <a:gd name="T83" fmla="*/ 321 h 866"/>
                <a:gd name="T84" fmla="*/ 147 w 191"/>
                <a:gd name="T85" fmla="*/ 28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1" h="866">
                  <a:moveTo>
                    <a:pt x="101" y="108"/>
                  </a:moveTo>
                  <a:cubicBezTo>
                    <a:pt x="101" y="111"/>
                    <a:pt x="101" y="114"/>
                    <a:pt x="101" y="114"/>
                  </a:cubicBezTo>
                  <a:cubicBezTo>
                    <a:pt x="101" y="114"/>
                    <a:pt x="105" y="116"/>
                    <a:pt x="106" y="116"/>
                  </a:cubicBezTo>
                  <a:cubicBezTo>
                    <a:pt x="106" y="117"/>
                    <a:pt x="110" y="124"/>
                    <a:pt x="115" y="130"/>
                  </a:cubicBezTo>
                  <a:cubicBezTo>
                    <a:pt x="121" y="135"/>
                    <a:pt x="124" y="137"/>
                    <a:pt x="124" y="138"/>
                  </a:cubicBezTo>
                  <a:cubicBezTo>
                    <a:pt x="125" y="140"/>
                    <a:pt x="129" y="142"/>
                    <a:pt x="130" y="143"/>
                  </a:cubicBezTo>
                  <a:cubicBezTo>
                    <a:pt x="132" y="143"/>
                    <a:pt x="163" y="158"/>
                    <a:pt x="165" y="160"/>
                  </a:cubicBezTo>
                  <a:cubicBezTo>
                    <a:pt x="167" y="162"/>
                    <a:pt x="180" y="212"/>
                    <a:pt x="180" y="227"/>
                  </a:cubicBezTo>
                  <a:cubicBezTo>
                    <a:pt x="181" y="243"/>
                    <a:pt x="182" y="271"/>
                    <a:pt x="186" y="282"/>
                  </a:cubicBezTo>
                  <a:cubicBezTo>
                    <a:pt x="190" y="294"/>
                    <a:pt x="191" y="311"/>
                    <a:pt x="191" y="314"/>
                  </a:cubicBezTo>
                  <a:cubicBezTo>
                    <a:pt x="191" y="317"/>
                    <a:pt x="152" y="369"/>
                    <a:pt x="152" y="369"/>
                  </a:cubicBezTo>
                  <a:cubicBezTo>
                    <a:pt x="161" y="402"/>
                    <a:pt x="161" y="402"/>
                    <a:pt x="161" y="402"/>
                  </a:cubicBezTo>
                  <a:cubicBezTo>
                    <a:pt x="158" y="407"/>
                    <a:pt x="158" y="407"/>
                    <a:pt x="158" y="407"/>
                  </a:cubicBezTo>
                  <a:cubicBezTo>
                    <a:pt x="158" y="407"/>
                    <a:pt x="159" y="461"/>
                    <a:pt x="158" y="471"/>
                  </a:cubicBezTo>
                  <a:cubicBezTo>
                    <a:pt x="156" y="482"/>
                    <a:pt x="152" y="529"/>
                    <a:pt x="151" y="541"/>
                  </a:cubicBezTo>
                  <a:cubicBezTo>
                    <a:pt x="150" y="553"/>
                    <a:pt x="149" y="557"/>
                    <a:pt x="149" y="557"/>
                  </a:cubicBezTo>
                  <a:cubicBezTo>
                    <a:pt x="132" y="560"/>
                    <a:pt x="132" y="560"/>
                    <a:pt x="132" y="560"/>
                  </a:cubicBezTo>
                  <a:cubicBezTo>
                    <a:pt x="132" y="560"/>
                    <a:pt x="128" y="581"/>
                    <a:pt x="131" y="600"/>
                  </a:cubicBezTo>
                  <a:cubicBezTo>
                    <a:pt x="135" y="620"/>
                    <a:pt x="143" y="644"/>
                    <a:pt x="142" y="677"/>
                  </a:cubicBezTo>
                  <a:cubicBezTo>
                    <a:pt x="142" y="709"/>
                    <a:pt x="128" y="761"/>
                    <a:pt x="128" y="767"/>
                  </a:cubicBezTo>
                  <a:cubicBezTo>
                    <a:pt x="128" y="772"/>
                    <a:pt x="129" y="775"/>
                    <a:pt x="129" y="775"/>
                  </a:cubicBezTo>
                  <a:cubicBezTo>
                    <a:pt x="129" y="775"/>
                    <a:pt x="132" y="778"/>
                    <a:pt x="133" y="779"/>
                  </a:cubicBezTo>
                  <a:cubicBezTo>
                    <a:pt x="133" y="780"/>
                    <a:pt x="140" y="792"/>
                    <a:pt x="140" y="800"/>
                  </a:cubicBezTo>
                  <a:cubicBezTo>
                    <a:pt x="139" y="808"/>
                    <a:pt x="132" y="817"/>
                    <a:pt x="132" y="818"/>
                  </a:cubicBezTo>
                  <a:cubicBezTo>
                    <a:pt x="131" y="820"/>
                    <a:pt x="130" y="853"/>
                    <a:pt x="130" y="854"/>
                  </a:cubicBezTo>
                  <a:cubicBezTo>
                    <a:pt x="129" y="854"/>
                    <a:pt x="126" y="855"/>
                    <a:pt x="126" y="855"/>
                  </a:cubicBezTo>
                  <a:cubicBezTo>
                    <a:pt x="124" y="854"/>
                    <a:pt x="124" y="854"/>
                    <a:pt x="124" y="854"/>
                  </a:cubicBezTo>
                  <a:cubicBezTo>
                    <a:pt x="124" y="854"/>
                    <a:pt x="124" y="859"/>
                    <a:pt x="118" y="863"/>
                  </a:cubicBezTo>
                  <a:cubicBezTo>
                    <a:pt x="112" y="866"/>
                    <a:pt x="86" y="865"/>
                    <a:pt x="79" y="865"/>
                  </a:cubicBezTo>
                  <a:cubicBezTo>
                    <a:pt x="72" y="865"/>
                    <a:pt x="72" y="864"/>
                    <a:pt x="70" y="862"/>
                  </a:cubicBezTo>
                  <a:cubicBezTo>
                    <a:pt x="69" y="859"/>
                    <a:pt x="69" y="855"/>
                    <a:pt x="69" y="855"/>
                  </a:cubicBezTo>
                  <a:cubicBezTo>
                    <a:pt x="69" y="855"/>
                    <a:pt x="59" y="856"/>
                    <a:pt x="47" y="854"/>
                  </a:cubicBezTo>
                  <a:cubicBezTo>
                    <a:pt x="35" y="852"/>
                    <a:pt x="30" y="848"/>
                    <a:pt x="29" y="846"/>
                  </a:cubicBezTo>
                  <a:cubicBezTo>
                    <a:pt x="29" y="843"/>
                    <a:pt x="28" y="837"/>
                    <a:pt x="31" y="835"/>
                  </a:cubicBezTo>
                  <a:cubicBezTo>
                    <a:pt x="34" y="833"/>
                    <a:pt x="44" y="833"/>
                    <a:pt x="48" y="830"/>
                  </a:cubicBezTo>
                  <a:cubicBezTo>
                    <a:pt x="51" y="826"/>
                    <a:pt x="54" y="823"/>
                    <a:pt x="54" y="823"/>
                  </a:cubicBezTo>
                  <a:cubicBezTo>
                    <a:pt x="54" y="823"/>
                    <a:pt x="61" y="795"/>
                    <a:pt x="63" y="789"/>
                  </a:cubicBezTo>
                  <a:cubicBezTo>
                    <a:pt x="65" y="783"/>
                    <a:pt x="64" y="750"/>
                    <a:pt x="64" y="744"/>
                  </a:cubicBezTo>
                  <a:cubicBezTo>
                    <a:pt x="64" y="738"/>
                    <a:pt x="51" y="676"/>
                    <a:pt x="51" y="656"/>
                  </a:cubicBezTo>
                  <a:cubicBezTo>
                    <a:pt x="52" y="635"/>
                    <a:pt x="43" y="613"/>
                    <a:pt x="42" y="606"/>
                  </a:cubicBezTo>
                  <a:cubicBezTo>
                    <a:pt x="41" y="600"/>
                    <a:pt x="40" y="592"/>
                    <a:pt x="40" y="592"/>
                  </a:cubicBezTo>
                  <a:cubicBezTo>
                    <a:pt x="38" y="565"/>
                    <a:pt x="38" y="565"/>
                    <a:pt x="38" y="565"/>
                  </a:cubicBezTo>
                  <a:cubicBezTo>
                    <a:pt x="27" y="563"/>
                    <a:pt x="27" y="563"/>
                    <a:pt x="27" y="563"/>
                  </a:cubicBezTo>
                  <a:cubicBezTo>
                    <a:pt x="27" y="563"/>
                    <a:pt x="23" y="498"/>
                    <a:pt x="18" y="475"/>
                  </a:cubicBezTo>
                  <a:cubicBezTo>
                    <a:pt x="13" y="453"/>
                    <a:pt x="17" y="409"/>
                    <a:pt x="17" y="409"/>
                  </a:cubicBezTo>
                  <a:cubicBezTo>
                    <a:pt x="17" y="409"/>
                    <a:pt x="3" y="403"/>
                    <a:pt x="4" y="400"/>
                  </a:cubicBezTo>
                  <a:cubicBezTo>
                    <a:pt x="4" y="398"/>
                    <a:pt x="8" y="372"/>
                    <a:pt x="8" y="372"/>
                  </a:cubicBezTo>
                  <a:cubicBezTo>
                    <a:pt x="8" y="372"/>
                    <a:pt x="14" y="329"/>
                    <a:pt x="15" y="321"/>
                  </a:cubicBezTo>
                  <a:cubicBezTo>
                    <a:pt x="16" y="313"/>
                    <a:pt x="15" y="282"/>
                    <a:pt x="14" y="279"/>
                  </a:cubicBezTo>
                  <a:cubicBezTo>
                    <a:pt x="14" y="276"/>
                    <a:pt x="4" y="252"/>
                    <a:pt x="2" y="241"/>
                  </a:cubicBezTo>
                  <a:cubicBezTo>
                    <a:pt x="0" y="231"/>
                    <a:pt x="6" y="201"/>
                    <a:pt x="6" y="201"/>
                  </a:cubicBezTo>
                  <a:cubicBezTo>
                    <a:pt x="6" y="201"/>
                    <a:pt x="8" y="175"/>
                    <a:pt x="8" y="170"/>
                  </a:cubicBezTo>
                  <a:cubicBezTo>
                    <a:pt x="9" y="165"/>
                    <a:pt x="11" y="161"/>
                    <a:pt x="14" y="159"/>
                  </a:cubicBezTo>
                  <a:cubicBezTo>
                    <a:pt x="17" y="157"/>
                    <a:pt x="26" y="152"/>
                    <a:pt x="26" y="152"/>
                  </a:cubicBezTo>
                  <a:cubicBezTo>
                    <a:pt x="26" y="152"/>
                    <a:pt x="43" y="134"/>
                    <a:pt x="48" y="131"/>
                  </a:cubicBezTo>
                  <a:cubicBezTo>
                    <a:pt x="52" y="127"/>
                    <a:pt x="54" y="126"/>
                    <a:pt x="54" y="126"/>
                  </a:cubicBezTo>
                  <a:cubicBezTo>
                    <a:pt x="54" y="126"/>
                    <a:pt x="53" y="117"/>
                    <a:pt x="52" y="115"/>
                  </a:cubicBezTo>
                  <a:cubicBezTo>
                    <a:pt x="52" y="114"/>
                    <a:pt x="46" y="103"/>
                    <a:pt x="43" y="99"/>
                  </a:cubicBezTo>
                  <a:cubicBezTo>
                    <a:pt x="41" y="95"/>
                    <a:pt x="38" y="78"/>
                    <a:pt x="38" y="71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54"/>
                    <a:pt x="38" y="50"/>
                  </a:cubicBezTo>
                  <a:cubicBezTo>
                    <a:pt x="37" y="46"/>
                    <a:pt x="41" y="23"/>
                    <a:pt x="49" y="14"/>
                  </a:cubicBezTo>
                  <a:cubicBezTo>
                    <a:pt x="57" y="5"/>
                    <a:pt x="73" y="3"/>
                    <a:pt x="73" y="3"/>
                  </a:cubicBezTo>
                  <a:cubicBezTo>
                    <a:pt x="73" y="3"/>
                    <a:pt x="86" y="0"/>
                    <a:pt x="95" y="2"/>
                  </a:cubicBezTo>
                  <a:cubicBezTo>
                    <a:pt x="104" y="4"/>
                    <a:pt x="113" y="12"/>
                    <a:pt x="119" y="27"/>
                  </a:cubicBezTo>
                  <a:cubicBezTo>
                    <a:pt x="124" y="41"/>
                    <a:pt x="119" y="61"/>
                    <a:pt x="119" y="62"/>
                  </a:cubicBezTo>
                  <a:cubicBezTo>
                    <a:pt x="118" y="63"/>
                    <a:pt x="119" y="63"/>
                    <a:pt x="120" y="66"/>
                  </a:cubicBezTo>
                  <a:cubicBezTo>
                    <a:pt x="121" y="70"/>
                    <a:pt x="117" y="75"/>
                    <a:pt x="116" y="79"/>
                  </a:cubicBezTo>
                  <a:cubicBezTo>
                    <a:pt x="115" y="80"/>
                    <a:pt x="115" y="81"/>
                    <a:pt x="115" y="81"/>
                  </a:cubicBezTo>
                  <a:cubicBezTo>
                    <a:pt x="116" y="82"/>
                    <a:pt x="118" y="83"/>
                    <a:pt x="119" y="85"/>
                  </a:cubicBezTo>
                  <a:cubicBezTo>
                    <a:pt x="122" y="90"/>
                    <a:pt x="121" y="94"/>
                    <a:pt x="119" y="101"/>
                  </a:cubicBezTo>
                  <a:cubicBezTo>
                    <a:pt x="117" y="107"/>
                    <a:pt x="107" y="108"/>
                    <a:pt x="107" y="108"/>
                  </a:cubicBezTo>
                  <a:cubicBezTo>
                    <a:pt x="106" y="108"/>
                    <a:pt x="101" y="107"/>
                    <a:pt x="101" y="108"/>
                  </a:cubicBezTo>
                  <a:cubicBezTo>
                    <a:pt x="101" y="108"/>
                    <a:pt x="101" y="108"/>
                    <a:pt x="101" y="108"/>
                  </a:cubicBezTo>
                  <a:close/>
                  <a:moveTo>
                    <a:pt x="98" y="726"/>
                  </a:moveTo>
                  <a:cubicBezTo>
                    <a:pt x="98" y="726"/>
                    <a:pt x="98" y="759"/>
                    <a:pt x="98" y="760"/>
                  </a:cubicBezTo>
                  <a:cubicBezTo>
                    <a:pt x="97" y="761"/>
                    <a:pt x="99" y="756"/>
                    <a:pt x="100" y="745"/>
                  </a:cubicBezTo>
                  <a:cubicBezTo>
                    <a:pt x="100" y="735"/>
                    <a:pt x="99" y="728"/>
                    <a:pt x="98" y="726"/>
                  </a:cubicBezTo>
                  <a:close/>
                  <a:moveTo>
                    <a:pt x="141" y="251"/>
                  </a:moveTo>
                  <a:cubicBezTo>
                    <a:pt x="139" y="241"/>
                    <a:pt x="139" y="241"/>
                    <a:pt x="139" y="241"/>
                  </a:cubicBezTo>
                  <a:cubicBezTo>
                    <a:pt x="139" y="241"/>
                    <a:pt x="136" y="254"/>
                    <a:pt x="137" y="257"/>
                  </a:cubicBezTo>
                  <a:cubicBezTo>
                    <a:pt x="137" y="261"/>
                    <a:pt x="137" y="279"/>
                    <a:pt x="138" y="285"/>
                  </a:cubicBezTo>
                  <a:cubicBezTo>
                    <a:pt x="139" y="291"/>
                    <a:pt x="135" y="296"/>
                    <a:pt x="134" y="301"/>
                  </a:cubicBezTo>
                  <a:cubicBezTo>
                    <a:pt x="133" y="307"/>
                    <a:pt x="137" y="318"/>
                    <a:pt x="139" y="321"/>
                  </a:cubicBezTo>
                  <a:cubicBezTo>
                    <a:pt x="140" y="323"/>
                    <a:pt x="147" y="293"/>
                    <a:pt x="147" y="293"/>
                  </a:cubicBezTo>
                  <a:cubicBezTo>
                    <a:pt x="147" y="293"/>
                    <a:pt x="148" y="284"/>
                    <a:pt x="147" y="280"/>
                  </a:cubicBezTo>
                  <a:cubicBezTo>
                    <a:pt x="147" y="277"/>
                    <a:pt x="142" y="253"/>
                    <a:pt x="141" y="2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48"/>
            <p:cNvSpPr/>
            <p:nvPr/>
          </p:nvSpPr>
          <p:spPr bwMode="auto">
            <a:xfrm>
              <a:off x="4529138" y="490538"/>
              <a:ext cx="247650" cy="296863"/>
            </a:xfrm>
            <a:custGeom>
              <a:avLst/>
              <a:gdLst>
                <a:gd name="T0" fmla="*/ 103 w 116"/>
                <a:gd name="T1" fmla="*/ 15 h 139"/>
                <a:gd name="T2" fmla="*/ 112 w 116"/>
                <a:gd name="T3" fmla="*/ 24 h 139"/>
                <a:gd name="T4" fmla="*/ 115 w 116"/>
                <a:gd name="T5" fmla="*/ 45 h 139"/>
                <a:gd name="T6" fmla="*/ 87 w 116"/>
                <a:gd name="T7" fmla="*/ 31 h 139"/>
                <a:gd name="T8" fmla="*/ 71 w 116"/>
                <a:gd name="T9" fmla="*/ 52 h 139"/>
                <a:gd name="T10" fmla="*/ 33 w 116"/>
                <a:gd name="T11" fmla="*/ 116 h 139"/>
                <a:gd name="T12" fmla="*/ 20 w 116"/>
                <a:gd name="T13" fmla="*/ 139 h 139"/>
                <a:gd name="T14" fmla="*/ 17 w 116"/>
                <a:gd name="T15" fmla="*/ 80 h 139"/>
                <a:gd name="T16" fmla="*/ 22 w 116"/>
                <a:gd name="T17" fmla="*/ 53 h 139"/>
                <a:gd name="T18" fmla="*/ 19 w 116"/>
                <a:gd name="T19" fmla="*/ 43 h 139"/>
                <a:gd name="T20" fmla="*/ 10 w 116"/>
                <a:gd name="T21" fmla="*/ 50 h 139"/>
                <a:gd name="T22" fmla="*/ 1 w 116"/>
                <a:gd name="T23" fmla="*/ 53 h 139"/>
                <a:gd name="T24" fmla="*/ 13 w 116"/>
                <a:gd name="T25" fmla="*/ 38 h 139"/>
                <a:gd name="T26" fmla="*/ 34 w 116"/>
                <a:gd name="T27" fmla="*/ 16 h 139"/>
                <a:gd name="T28" fmla="*/ 41 w 116"/>
                <a:gd name="T29" fmla="*/ 12 h 139"/>
                <a:gd name="T30" fmla="*/ 40 w 116"/>
                <a:gd name="T31" fmla="*/ 28 h 139"/>
                <a:gd name="T32" fmla="*/ 31 w 116"/>
                <a:gd name="T33" fmla="*/ 44 h 139"/>
                <a:gd name="T34" fmla="*/ 30 w 116"/>
                <a:gd name="T35" fmla="*/ 66 h 139"/>
                <a:gd name="T36" fmla="*/ 33 w 116"/>
                <a:gd name="T37" fmla="*/ 90 h 139"/>
                <a:gd name="T38" fmla="*/ 60 w 116"/>
                <a:gd name="T39" fmla="*/ 41 h 139"/>
                <a:gd name="T40" fmla="*/ 82 w 116"/>
                <a:gd name="T41" fmla="*/ 26 h 139"/>
                <a:gd name="T42" fmla="*/ 89 w 116"/>
                <a:gd name="T43" fmla="*/ 4 h 139"/>
                <a:gd name="T44" fmla="*/ 88 w 116"/>
                <a:gd name="T45" fmla="*/ 0 h 139"/>
                <a:gd name="T46" fmla="*/ 93 w 116"/>
                <a:gd name="T47" fmla="*/ 2 h 139"/>
                <a:gd name="T48" fmla="*/ 103 w 116"/>
                <a:gd name="T49" fmla="*/ 1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9">
                  <a:moveTo>
                    <a:pt x="103" y="15"/>
                  </a:moveTo>
                  <a:cubicBezTo>
                    <a:pt x="109" y="21"/>
                    <a:pt x="111" y="23"/>
                    <a:pt x="112" y="24"/>
                  </a:cubicBezTo>
                  <a:cubicBezTo>
                    <a:pt x="112" y="25"/>
                    <a:pt x="116" y="44"/>
                    <a:pt x="115" y="45"/>
                  </a:cubicBezTo>
                  <a:cubicBezTo>
                    <a:pt x="114" y="46"/>
                    <a:pt x="88" y="31"/>
                    <a:pt x="87" y="31"/>
                  </a:cubicBezTo>
                  <a:cubicBezTo>
                    <a:pt x="86" y="30"/>
                    <a:pt x="72" y="51"/>
                    <a:pt x="71" y="52"/>
                  </a:cubicBezTo>
                  <a:cubicBezTo>
                    <a:pt x="70" y="53"/>
                    <a:pt x="44" y="97"/>
                    <a:pt x="33" y="116"/>
                  </a:cubicBezTo>
                  <a:cubicBezTo>
                    <a:pt x="22" y="135"/>
                    <a:pt x="20" y="139"/>
                    <a:pt x="20" y="139"/>
                  </a:cubicBezTo>
                  <a:cubicBezTo>
                    <a:pt x="20" y="139"/>
                    <a:pt x="16" y="87"/>
                    <a:pt x="17" y="80"/>
                  </a:cubicBezTo>
                  <a:cubicBezTo>
                    <a:pt x="18" y="73"/>
                    <a:pt x="23" y="58"/>
                    <a:pt x="22" y="53"/>
                  </a:cubicBezTo>
                  <a:cubicBezTo>
                    <a:pt x="21" y="49"/>
                    <a:pt x="20" y="44"/>
                    <a:pt x="19" y="43"/>
                  </a:cubicBezTo>
                  <a:cubicBezTo>
                    <a:pt x="18" y="43"/>
                    <a:pt x="15" y="47"/>
                    <a:pt x="10" y="50"/>
                  </a:cubicBezTo>
                  <a:cubicBezTo>
                    <a:pt x="4" y="53"/>
                    <a:pt x="0" y="54"/>
                    <a:pt x="1" y="53"/>
                  </a:cubicBezTo>
                  <a:cubicBezTo>
                    <a:pt x="1" y="52"/>
                    <a:pt x="13" y="38"/>
                    <a:pt x="13" y="38"/>
                  </a:cubicBezTo>
                  <a:cubicBezTo>
                    <a:pt x="13" y="38"/>
                    <a:pt x="30" y="19"/>
                    <a:pt x="34" y="16"/>
                  </a:cubicBezTo>
                  <a:cubicBezTo>
                    <a:pt x="38" y="12"/>
                    <a:pt x="41" y="13"/>
                    <a:pt x="41" y="12"/>
                  </a:cubicBezTo>
                  <a:cubicBezTo>
                    <a:pt x="41" y="14"/>
                    <a:pt x="41" y="23"/>
                    <a:pt x="40" y="28"/>
                  </a:cubicBezTo>
                  <a:cubicBezTo>
                    <a:pt x="40" y="34"/>
                    <a:pt x="31" y="44"/>
                    <a:pt x="31" y="44"/>
                  </a:cubicBezTo>
                  <a:cubicBezTo>
                    <a:pt x="31" y="44"/>
                    <a:pt x="29" y="65"/>
                    <a:pt x="30" y="66"/>
                  </a:cubicBezTo>
                  <a:cubicBezTo>
                    <a:pt x="31" y="68"/>
                    <a:pt x="32" y="92"/>
                    <a:pt x="33" y="90"/>
                  </a:cubicBezTo>
                  <a:cubicBezTo>
                    <a:pt x="33" y="88"/>
                    <a:pt x="58" y="42"/>
                    <a:pt x="60" y="41"/>
                  </a:cubicBezTo>
                  <a:cubicBezTo>
                    <a:pt x="63" y="39"/>
                    <a:pt x="80" y="29"/>
                    <a:pt x="82" y="26"/>
                  </a:cubicBezTo>
                  <a:cubicBezTo>
                    <a:pt x="85" y="24"/>
                    <a:pt x="90" y="8"/>
                    <a:pt x="89" y="4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92" y="1"/>
                    <a:pt x="93" y="2"/>
                  </a:cubicBezTo>
                  <a:cubicBezTo>
                    <a:pt x="93" y="3"/>
                    <a:pt x="97" y="10"/>
                    <a:pt x="103" y="15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265333" y="1261967"/>
            <a:ext cx="1596477" cy="4308369"/>
            <a:chOff x="4333875" y="2298700"/>
            <a:chExt cx="692150" cy="1865313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grpSpPr>
        <p:sp>
          <p:nvSpPr>
            <p:cNvPr id="13" name="Freeform 39"/>
            <p:cNvSpPr/>
            <p:nvPr/>
          </p:nvSpPr>
          <p:spPr bwMode="auto">
            <a:xfrm>
              <a:off x="4333875" y="2298700"/>
              <a:ext cx="692150" cy="1865313"/>
            </a:xfrm>
            <a:custGeom>
              <a:avLst/>
              <a:gdLst>
                <a:gd name="T0" fmla="*/ 69 w 323"/>
                <a:gd name="T1" fmla="*/ 27 h 871"/>
                <a:gd name="T2" fmla="*/ 84 w 323"/>
                <a:gd name="T3" fmla="*/ 9 h 871"/>
                <a:gd name="T4" fmla="*/ 146 w 323"/>
                <a:gd name="T5" fmla="*/ 13 h 871"/>
                <a:gd name="T6" fmla="*/ 150 w 323"/>
                <a:gd name="T7" fmla="*/ 58 h 871"/>
                <a:gd name="T8" fmla="*/ 152 w 323"/>
                <a:gd name="T9" fmla="*/ 75 h 871"/>
                <a:gd name="T10" fmla="*/ 145 w 323"/>
                <a:gd name="T11" fmla="*/ 85 h 871"/>
                <a:gd name="T12" fmla="*/ 140 w 323"/>
                <a:gd name="T13" fmla="*/ 107 h 871"/>
                <a:gd name="T14" fmla="*/ 151 w 323"/>
                <a:gd name="T15" fmla="*/ 125 h 871"/>
                <a:gd name="T16" fmla="*/ 163 w 323"/>
                <a:gd name="T17" fmla="*/ 134 h 871"/>
                <a:gd name="T18" fmla="*/ 219 w 323"/>
                <a:gd name="T19" fmla="*/ 152 h 871"/>
                <a:gd name="T20" fmla="*/ 225 w 323"/>
                <a:gd name="T21" fmla="*/ 187 h 871"/>
                <a:gd name="T22" fmla="*/ 229 w 323"/>
                <a:gd name="T23" fmla="*/ 207 h 871"/>
                <a:gd name="T24" fmla="*/ 241 w 323"/>
                <a:gd name="T25" fmla="*/ 285 h 871"/>
                <a:gd name="T26" fmla="*/ 207 w 323"/>
                <a:gd name="T27" fmla="*/ 306 h 871"/>
                <a:gd name="T28" fmla="*/ 222 w 323"/>
                <a:gd name="T29" fmla="*/ 350 h 871"/>
                <a:gd name="T30" fmla="*/ 225 w 323"/>
                <a:gd name="T31" fmla="*/ 397 h 871"/>
                <a:gd name="T32" fmla="*/ 208 w 323"/>
                <a:gd name="T33" fmla="*/ 433 h 871"/>
                <a:gd name="T34" fmla="*/ 246 w 323"/>
                <a:gd name="T35" fmla="*/ 613 h 871"/>
                <a:gd name="T36" fmla="*/ 259 w 323"/>
                <a:gd name="T37" fmla="*/ 761 h 871"/>
                <a:gd name="T38" fmla="*/ 260 w 323"/>
                <a:gd name="T39" fmla="*/ 802 h 871"/>
                <a:gd name="T40" fmla="*/ 319 w 323"/>
                <a:gd name="T41" fmla="*/ 836 h 871"/>
                <a:gd name="T42" fmla="*/ 322 w 323"/>
                <a:gd name="T43" fmla="*/ 844 h 871"/>
                <a:gd name="T44" fmla="*/ 265 w 323"/>
                <a:gd name="T45" fmla="*/ 850 h 871"/>
                <a:gd name="T46" fmla="*/ 225 w 323"/>
                <a:gd name="T47" fmla="*/ 844 h 871"/>
                <a:gd name="T48" fmla="*/ 194 w 323"/>
                <a:gd name="T49" fmla="*/ 838 h 871"/>
                <a:gd name="T50" fmla="*/ 190 w 323"/>
                <a:gd name="T51" fmla="*/ 812 h 871"/>
                <a:gd name="T52" fmla="*/ 184 w 323"/>
                <a:gd name="T53" fmla="*/ 774 h 871"/>
                <a:gd name="T54" fmla="*/ 184 w 323"/>
                <a:gd name="T55" fmla="*/ 729 h 871"/>
                <a:gd name="T56" fmla="*/ 174 w 323"/>
                <a:gd name="T57" fmla="*/ 647 h 871"/>
                <a:gd name="T58" fmla="*/ 140 w 323"/>
                <a:gd name="T59" fmla="*/ 535 h 871"/>
                <a:gd name="T60" fmla="*/ 110 w 323"/>
                <a:gd name="T61" fmla="*/ 582 h 871"/>
                <a:gd name="T62" fmla="*/ 96 w 323"/>
                <a:gd name="T63" fmla="*/ 640 h 871"/>
                <a:gd name="T64" fmla="*/ 103 w 323"/>
                <a:gd name="T65" fmla="*/ 738 h 871"/>
                <a:gd name="T66" fmla="*/ 98 w 323"/>
                <a:gd name="T67" fmla="*/ 784 h 871"/>
                <a:gd name="T68" fmla="*/ 96 w 323"/>
                <a:gd name="T69" fmla="*/ 822 h 871"/>
                <a:gd name="T70" fmla="*/ 105 w 323"/>
                <a:gd name="T71" fmla="*/ 854 h 871"/>
                <a:gd name="T72" fmla="*/ 103 w 323"/>
                <a:gd name="T73" fmla="*/ 864 h 871"/>
                <a:gd name="T74" fmla="*/ 57 w 323"/>
                <a:gd name="T75" fmla="*/ 865 h 871"/>
                <a:gd name="T76" fmla="*/ 50 w 323"/>
                <a:gd name="T77" fmla="*/ 849 h 871"/>
                <a:gd name="T78" fmla="*/ 39 w 323"/>
                <a:gd name="T79" fmla="*/ 788 h 871"/>
                <a:gd name="T80" fmla="*/ 32 w 323"/>
                <a:gd name="T81" fmla="*/ 691 h 871"/>
                <a:gd name="T82" fmla="*/ 35 w 323"/>
                <a:gd name="T83" fmla="*/ 650 h 871"/>
                <a:gd name="T84" fmla="*/ 25 w 323"/>
                <a:gd name="T85" fmla="*/ 551 h 871"/>
                <a:gd name="T86" fmla="*/ 26 w 323"/>
                <a:gd name="T87" fmla="*/ 466 h 871"/>
                <a:gd name="T88" fmla="*/ 12 w 323"/>
                <a:gd name="T89" fmla="*/ 436 h 871"/>
                <a:gd name="T90" fmla="*/ 24 w 323"/>
                <a:gd name="T91" fmla="*/ 366 h 871"/>
                <a:gd name="T92" fmla="*/ 28 w 323"/>
                <a:gd name="T93" fmla="*/ 338 h 871"/>
                <a:gd name="T94" fmla="*/ 22 w 323"/>
                <a:gd name="T95" fmla="*/ 298 h 871"/>
                <a:gd name="T96" fmla="*/ 5 w 323"/>
                <a:gd name="T97" fmla="*/ 216 h 871"/>
                <a:gd name="T98" fmla="*/ 6 w 323"/>
                <a:gd name="T99" fmla="*/ 170 h 871"/>
                <a:gd name="T100" fmla="*/ 34 w 323"/>
                <a:gd name="T101" fmla="*/ 137 h 871"/>
                <a:gd name="T102" fmla="*/ 68 w 323"/>
                <a:gd name="T103" fmla="*/ 124 h 871"/>
                <a:gd name="T104" fmla="*/ 81 w 323"/>
                <a:gd name="T105" fmla="*/ 111 h 871"/>
                <a:gd name="T106" fmla="*/ 83 w 323"/>
                <a:gd name="T107" fmla="*/ 105 h 871"/>
                <a:gd name="T108" fmla="*/ 77 w 323"/>
                <a:gd name="T109" fmla="*/ 87 h 871"/>
                <a:gd name="T110" fmla="*/ 66 w 323"/>
                <a:gd name="T111" fmla="*/ 69 h 871"/>
                <a:gd name="T112" fmla="*/ 69 w 323"/>
                <a:gd name="T113" fmla="*/ 62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23" h="871">
                  <a:moveTo>
                    <a:pt x="69" y="62"/>
                  </a:moveTo>
                  <a:cubicBezTo>
                    <a:pt x="69" y="60"/>
                    <a:pt x="67" y="32"/>
                    <a:pt x="69" y="27"/>
                  </a:cubicBezTo>
                  <a:cubicBezTo>
                    <a:pt x="72" y="22"/>
                    <a:pt x="77" y="18"/>
                    <a:pt x="77" y="18"/>
                  </a:cubicBezTo>
                  <a:cubicBezTo>
                    <a:pt x="77" y="18"/>
                    <a:pt x="81" y="11"/>
                    <a:pt x="84" y="9"/>
                  </a:cubicBezTo>
                  <a:cubicBezTo>
                    <a:pt x="88" y="7"/>
                    <a:pt x="100" y="0"/>
                    <a:pt x="113" y="1"/>
                  </a:cubicBezTo>
                  <a:cubicBezTo>
                    <a:pt x="125" y="2"/>
                    <a:pt x="145" y="9"/>
                    <a:pt x="146" y="13"/>
                  </a:cubicBezTo>
                  <a:cubicBezTo>
                    <a:pt x="148" y="18"/>
                    <a:pt x="154" y="33"/>
                    <a:pt x="153" y="38"/>
                  </a:cubicBezTo>
                  <a:cubicBezTo>
                    <a:pt x="152" y="43"/>
                    <a:pt x="150" y="58"/>
                    <a:pt x="150" y="58"/>
                  </a:cubicBezTo>
                  <a:cubicBezTo>
                    <a:pt x="150" y="58"/>
                    <a:pt x="152" y="56"/>
                    <a:pt x="153" y="60"/>
                  </a:cubicBezTo>
                  <a:cubicBezTo>
                    <a:pt x="155" y="64"/>
                    <a:pt x="153" y="72"/>
                    <a:pt x="152" y="75"/>
                  </a:cubicBezTo>
                  <a:cubicBezTo>
                    <a:pt x="152" y="77"/>
                    <a:pt x="151" y="80"/>
                    <a:pt x="149" y="83"/>
                  </a:cubicBezTo>
                  <a:cubicBezTo>
                    <a:pt x="148" y="85"/>
                    <a:pt x="145" y="85"/>
                    <a:pt x="145" y="85"/>
                  </a:cubicBezTo>
                  <a:cubicBezTo>
                    <a:pt x="145" y="85"/>
                    <a:pt x="144" y="97"/>
                    <a:pt x="143" y="101"/>
                  </a:cubicBezTo>
                  <a:cubicBezTo>
                    <a:pt x="141" y="105"/>
                    <a:pt x="140" y="107"/>
                    <a:pt x="140" y="107"/>
                  </a:cubicBezTo>
                  <a:cubicBezTo>
                    <a:pt x="141" y="113"/>
                    <a:pt x="141" y="113"/>
                    <a:pt x="141" y="113"/>
                  </a:cubicBezTo>
                  <a:cubicBezTo>
                    <a:pt x="141" y="113"/>
                    <a:pt x="147" y="122"/>
                    <a:pt x="151" y="125"/>
                  </a:cubicBezTo>
                  <a:cubicBezTo>
                    <a:pt x="155" y="127"/>
                    <a:pt x="159" y="129"/>
                    <a:pt x="159" y="130"/>
                  </a:cubicBezTo>
                  <a:cubicBezTo>
                    <a:pt x="159" y="132"/>
                    <a:pt x="163" y="134"/>
                    <a:pt x="163" y="134"/>
                  </a:cubicBezTo>
                  <a:cubicBezTo>
                    <a:pt x="163" y="134"/>
                    <a:pt x="200" y="145"/>
                    <a:pt x="208" y="147"/>
                  </a:cubicBezTo>
                  <a:cubicBezTo>
                    <a:pt x="215" y="149"/>
                    <a:pt x="219" y="152"/>
                    <a:pt x="219" y="152"/>
                  </a:cubicBezTo>
                  <a:cubicBezTo>
                    <a:pt x="219" y="152"/>
                    <a:pt x="223" y="170"/>
                    <a:pt x="223" y="176"/>
                  </a:cubicBezTo>
                  <a:cubicBezTo>
                    <a:pt x="223" y="182"/>
                    <a:pt x="223" y="182"/>
                    <a:pt x="225" y="187"/>
                  </a:cubicBezTo>
                  <a:cubicBezTo>
                    <a:pt x="227" y="191"/>
                    <a:pt x="228" y="193"/>
                    <a:pt x="228" y="196"/>
                  </a:cubicBezTo>
                  <a:cubicBezTo>
                    <a:pt x="228" y="198"/>
                    <a:pt x="228" y="202"/>
                    <a:pt x="229" y="207"/>
                  </a:cubicBezTo>
                  <a:cubicBezTo>
                    <a:pt x="230" y="213"/>
                    <a:pt x="237" y="261"/>
                    <a:pt x="240" y="268"/>
                  </a:cubicBezTo>
                  <a:cubicBezTo>
                    <a:pt x="242" y="275"/>
                    <a:pt x="241" y="282"/>
                    <a:pt x="241" y="285"/>
                  </a:cubicBezTo>
                  <a:cubicBezTo>
                    <a:pt x="241" y="288"/>
                    <a:pt x="239" y="294"/>
                    <a:pt x="233" y="298"/>
                  </a:cubicBezTo>
                  <a:cubicBezTo>
                    <a:pt x="227" y="301"/>
                    <a:pt x="207" y="306"/>
                    <a:pt x="207" y="306"/>
                  </a:cubicBezTo>
                  <a:cubicBezTo>
                    <a:pt x="207" y="306"/>
                    <a:pt x="217" y="333"/>
                    <a:pt x="218" y="338"/>
                  </a:cubicBezTo>
                  <a:cubicBezTo>
                    <a:pt x="219" y="343"/>
                    <a:pt x="223" y="348"/>
                    <a:pt x="222" y="350"/>
                  </a:cubicBezTo>
                  <a:cubicBezTo>
                    <a:pt x="221" y="351"/>
                    <a:pt x="220" y="354"/>
                    <a:pt x="220" y="354"/>
                  </a:cubicBezTo>
                  <a:cubicBezTo>
                    <a:pt x="220" y="354"/>
                    <a:pt x="220" y="384"/>
                    <a:pt x="225" y="397"/>
                  </a:cubicBezTo>
                  <a:cubicBezTo>
                    <a:pt x="230" y="410"/>
                    <a:pt x="234" y="417"/>
                    <a:pt x="233" y="419"/>
                  </a:cubicBezTo>
                  <a:cubicBezTo>
                    <a:pt x="232" y="421"/>
                    <a:pt x="208" y="433"/>
                    <a:pt x="208" y="433"/>
                  </a:cubicBezTo>
                  <a:cubicBezTo>
                    <a:pt x="208" y="433"/>
                    <a:pt x="232" y="514"/>
                    <a:pt x="233" y="521"/>
                  </a:cubicBezTo>
                  <a:cubicBezTo>
                    <a:pt x="234" y="528"/>
                    <a:pt x="246" y="609"/>
                    <a:pt x="246" y="613"/>
                  </a:cubicBezTo>
                  <a:cubicBezTo>
                    <a:pt x="246" y="616"/>
                    <a:pt x="255" y="707"/>
                    <a:pt x="253" y="724"/>
                  </a:cubicBezTo>
                  <a:cubicBezTo>
                    <a:pt x="251" y="741"/>
                    <a:pt x="256" y="749"/>
                    <a:pt x="259" y="761"/>
                  </a:cubicBezTo>
                  <a:cubicBezTo>
                    <a:pt x="263" y="773"/>
                    <a:pt x="266" y="782"/>
                    <a:pt x="265" y="785"/>
                  </a:cubicBezTo>
                  <a:cubicBezTo>
                    <a:pt x="263" y="787"/>
                    <a:pt x="260" y="802"/>
                    <a:pt x="260" y="802"/>
                  </a:cubicBezTo>
                  <a:cubicBezTo>
                    <a:pt x="260" y="802"/>
                    <a:pt x="283" y="824"/>
                    <a:pt x="292" y="828"/>
                  </a:cubicBezTo>
                  <a:cubicBezTo>
                    <a:pt x="301" y="832"/>
                    <a:pt x="318" y="834"/>
                    <a:pt x="319" y="836"/>
                  </a:cubicBezTo>
                  <a:cubicBezTo>
                    <a:pt x="321" y="837"/>
                    <a:pt x="322" y="839"/>
                    <a:pt x="322" y="840"/>
                  </a:cubicBezTo>
                  <a:cubicBezTo>
                    <a:pt x="322" y="840"/>
                    <a:pt x="323" y="843"/>
                    <a:pt x="322" y="844"/>
                  </a:cubicBezTo>
                  <a:cubicBezTo>
                    <a:pt x="322" y="846"/>
                    <a:pt x="314" y="849"/>
                    <a:pt x="310" y="850"/>
                  </a:cubicBezTo>
                  <a:cubicBezTo>
                    <a:pt x="305" y="851"/>
                    <a:pt x="288" y="855"/>
                    <a:pt x="265" y="850"/>
                  </a:cubicBezTo>
                  <a:cubicBezTo>
                    <a:pt x="241" y="844"/>
                    <a:pt x="237" y="840"/>
                    <a:pt x="236" y="840"/>
                  </a:cubicBezTo>
                  <a:cubicBezTo>
                    <a:pt x="235" y="840"/>
                    <a:pt x="226" y="844"/>
                    <a:pt x="225" y="844"/>
                  </a:cubicBezTo>
                  <a:cubicBezTo>
                    <a:pt x="224" y="843"/>
                    <a:pt x="202" y="841"/>
                    <a:pt x="198" y="840"/>
                  </a:cubicBezTo>
                  <a:cubicBezTo>
                    <a:pt x="195" y="840"/>
                    <a:pt x="194" y="840"/>
                    <a:pt x="194" y="838"/>
                  </a:cubicBezTo>
                  <a:cubicBezTo>
                    <a:pt x="194" y="836"/>
                    <a:pt x="194" y="827"/>
                    <a:pt x="194" y="827"/>
                  </a:cubicBezTo>
                  <a:cubicBezTo>
                    <a:pt x="194" y="827"/>
                    <a:pt x="190" y="816"/>
                    <a:pt x="190" y="812"/>
                  </a:cubicBezTo>
                  <a:cubicBezTo>
                    <a:pt x="191" y="808"/>
                    <a:pt x="192" y="800"/>
                    <a:pt x="192" y="800"/>
                  </a:cubicBezTo>
                  <a:cubicBezTo>
                    <a:pt x="192" y="800"/>
                    <a:pt x="183" y="778"/>
                    <a:pt x="184" y="774"/>
                  </a:cubicBezTo>
                  <a:cubicBezTo>
                    <a:pt x="185" y="769"/>
                    <a:pt x="188" y="754"/>
                    <a:pt x="188" y="754"/>
                  </a:cubicBezTo>
                  <a:cubicBezTo>
                    <a:pt x="184" y="729"/>
                    <a:pt x="184" y="729"/>
                    <a:pt x="184" y="729"/>
                  </a:cubicBezTo>
                  <a:cubicBezTo>
                    <a:pt x="184" y="729"/>
                    <a:pt x="183" y="687"/>
                    <a:pt x="181" y="676"/>
                  </a:cubicBezTo>
                  <a:cubicBezTo>
                    <a:pt x="179" y="664"/>
                    <a:pt x="179" y="654"/>
                    <a:pt x="174" y="647"/>
                  </a:cubicBezTo>
                  <a:cubicBezTo>
                    <a:pt x="169" y="640"/>
                    <a:pt x="165" y="632"/>
                    <a:pt x="161" y="620"/>
                  </a:cubicBezTo>
                  <a:cubicBezTo>
                    <a:pt x="158" y="608"/>
                    <a:pt x="147" y="556"/>
                    <a:pt x="140" y="535"/>
                  </a:cubicBezTo>
                  <a:cubicBezTo>
                    <a:pt x="133" y="514"/>
                    <a:pt x="130" y="509"/>
                    <a:pt x="130" y="509"/>
                  </a:cubicBezTo>
                  <a:cubicBezTo>
                    <a:pt x="130" y="509"/>
                    <a:pt x="111" y="568"/>
                    <a:pt x="110" y="582"/>
                  </a:cubicBezTo>
                  <a:cubicBezTo>
                    <a:pt x="109" y="597"/>
                    <a:pt x="98" y="605"/>
                    <a:pt x="97" y="612"/>
                  </a:cubicBezTo>
                  <a:cubicBezTo>
                    <a:pt x="96" y="619"/>
                    <a:pt x="98" y="629"/>
                    <a:pt x="96" y="640"/>
                  </a:cubicBezTo>
                  <a:cubicBezTo>
                    <a:pt x="95" y="651"/>
                    <a:pt x="92" y="674"/>
                    <a:pt x="92" y="674"/>
                  </a:cubicBezTo>
                  <a:cubicBezTo>
                    <a:pt x="92" y="674"/>
                    <a:pt x="100" y="730"/>
                    <a:pt x="103" y="738"/>
                  </a:cubicBezTo>
                  <a:cubicBezTo>
                    <a:pt x="105" y="747"/>
                    <a:pt x="108" y="751"/>
                    <a:pt x="104" y="762"/>
                  </a:cubicBezTo>
                  <a:cubicBezTo>
                    <a:pt x="100" y="773"/>
                    <a:pt x="96" y="779"/>
                    <a:pt x="98" y="784"/>
                  </a:cubicBezTo>
                  <a:cubicBezTo>
                    <a:pt x="100" y="790"/>
                    <a:pt x="102" y="798"/>
                    <a:pt x="103" y="805"/>
                  </a:cubicBezTo>
                  <a:cubicBezTo>
                    <a:pt x="103" y="812"/>
                    <a:pt x="96" y="822"/>
                    <a:pt x="96" y="822"/>
                  </a:cubicBezTo>
                  <a:cubicBezTo>
                    <a:pt x="96" y="822"/>
                    <a:pt x="99" y="833"/>
                    <a:pt x="100" y="837"/>
                  </a:cubicBezTo>
                  <a:cubicBezTo>
                    <a:pt x="102" y="841"/>
                    <a:pt x="106" y="850"/>
                    <a:pt x="105" y="854"/>
                  </a:cubicBezTo>
                  <a:cubicBezTo>
                    <a:pt x="104" y="858"/>
                    <a:pt x="104" y="859"/>
                    <a:pt x="104" y="859"/>
                  </a:cubicBezTo>
                  <a:cubicBezTo>
                    <a:pt x="104" y="860"/>
                    <a:pt x="104" y="862"/>
                    <a:pt x="103" y="864"/>
                  </a:cubicBezTo>
                  <a:cubicBezTo>
                    <a:pt x="102" y="866"/>
                    <a:pt x="93" y="870"/>
                    <a:pt x="84" y="870"/>
                  </a:cubicBezTo>
                  <a:cubicBezTo>
                    <a:pt x="74" y="871"/>
                    <a:pt x="62" y="869"/>
                    <a:pt x="57" y="865"/>
                  </a:cubicBezTo>
                  <a:cubicBezTo>
                    <a:pt x="52" y="862"/>
                    <a:pt x="52" y="861"/>
                    <a:pt x="52" y="860"/>
                  </a:cubicBezTo>
                  <a:cubicBezTo>
                    <a:pt x="52" y="859"/>
                    <a:pt x="50" y="853"/>
                    <a:pt x="50" y="849"/>
                  </a:cubicBezTo>
                  <a:cubicBezTo>
                    <a:pt x="50" y="845"/>
                    <a:pt x="52" y="826"/>
                    <a:pt x="52" y="826"/>
                  </a:cubicBezTo>
                  <a:cubicBezTo>
                    <a:pt x="52" y="826"/>
                    <a:pt x="40" y="802"/>
                    <a:pt x="39" y="788"/>
                  </a:cubicBezTo>
                  <a:cubicBezTo>
                    <a:pt x="37" y="775"/>
                    <a:pt x="38" y="759"/>
                    <a:pt x="39" y="753"/>
                  </a:cubicBezTo>
                  <a:cubicBezTo>
                    <a:pt x="40" y="746"/>
                    <a:pt x="32" y="709"/>
                    <a:pt x="32" y="691"/>
                  </a:cubicBezTo>
                  <a:cubicBezTo>
                    <a:pt x="32" y="673"/>
                    <a:pt x="33" y="670"/>
                    <a:pt x="34" y="664"/>
                  </a:cubicBezTo>
                  <a:cubicBezTo>
                    <a:pt x="35" y="657"/>
                    <a:pt x="35" y="650"/>
                    <a:pt x="35" y="650"/>
                  </a:cubicBezTo>
                  <a:cubicBezTo>
                    <a:pt x="34" y="628"/>
                    <a:pt x="34" y="628"/>
                    <a:pt x="34" y="628"/>
                  </a:cubicBezTo>
                  <a:cubicBezTo>
                    <a:pt x="34" y="628"/>
                    <a:pt x="26" y="563"/>
                    <a:pt x="25" y="551"/>
                  </a:cubicBezTo>
                  <a:cubicBezTo>
                    <a:pt x="24" y="540"/>
                    <a:pt x="20" y="541"/>
                    <a:pt x="23" y="524"/>
                  </a:cubicBezTo>
                  <a:cubicBezTo>
                    <a:pt x="25" y="508"/>
                    <a:pt x="26" y="478"/>
                    <a:pt x="26" y="466"/>
                  </a:cubicBezTo>
                  <a:cubicBezTo>
                    <a:pt x="25" y="455"/>
                    <a:pt x="26" y="437"/>
                    <a:pt x="26" y="437"/>
                  </a:cubicBezTo>
                  <a:cubicBezTo>
                    <a:pt x="26" y="437"/>
                    <a:pt x="20" y="440"/>
                    <a:pt x="12" y="436"/>
                  </a:cubicBezTo>
                  <a:cubicBezTo>
                    <a:pt x="4" y="432"/>
                    <a:pt x="2" y="432"/>
                    <a:pt x="2" y="432"/>
                  </a:cubicBezTo>
                  <a:cubicBezTo>
                    <a:pt x="2" y="432"/>
                    <a:pt x="23" y="372"/>
                    <a:pt x="24" y="366"/>
                  </a:cubicBezTo>
                  <a:cubicBezTo>
                    <a:pt x="25" y="360"/>
                    <a:pt x="32" y="342"/>
                    <a:pt x="32" y="342"/>
                  </a:cubicBezTo>
                  <a:cubicBezTo>
                    <a:pt x="32" y="342"/>
                    <a:pt x="27" y="341"/>
                    <a:pt x="28" y="338"/>
                  </a:cubicBezTo>
                  <a:cubicBezTo>
                    <a:pt x="28" y="336"/>
                    <a:pt x="30" y="311"/>
                    <a:pt x="30" y="311"/>
                  </a:cubicBezTo>
                  <a:cubicBezTo>
                    <a:pt x="22" y="298"/>
                    <a:pt x="22" y="298"/>
                    <a:pt x="22" y="298"/>
                  </a:cubicBezTo>
                  <a:cubicBezTo>
                    <a:pt x="22" y="298"/>
                    <a:pt x="13" y="258"/>
                    <a:pt x="11" y="244"/>
                  </a:cubicBezTo>
                  <a:cubicBezTo>
                    <a:pt x="9" y="230"/>
                    <a:pt x="7" y="226"/>
                    <a:pt x="5" y="216"/>
                  </a:cubicBezTo>
                  <a:cubicBezTo>
                    <a:pt x="3" y="207"/>
                    <a:pt x="3" y="190"/>
                    <a:pt x="4" y="184"/>
                  </a:cubicBezTo>
                  <a:cubicBezTo>
                    <a:pt x="5" y="178"/>
                    <a:pt x="7" y="176"/>
                    <a:pt x="6" y="170"/>
                  </a:cubicBezTo>
                  <a:cubicBezTo>
                    <a:pt x="5" y="164"/>
                    <a:pt x="0" y="153"/>
                    <a:pt x="4" y="149"/>
                  </a:cubicBezTo>
                  <a:cubicBezTo>
                    <a:pt x="8" y="145"/>
                    <a:pt x="30" y="139"/>
                    <a:pt x="34" y="137"/>
                  </a:cubicBezTo>
                  <a:cubicBezTo>
                    <a:pt x="38" y="135"/>
                    <a:pt x="58" y="129"/>
                    <a:pt x="62" y="128"/>
                  </a:cubicBezTo>
                  <a:cubicBezTo>
                    <a:pt x="66" y="126"/>
                    <a:pt x="67" y="128"/>
                    <a:pt x="68" y="124"/>
                  </a:cubicBezTo>
                  <a:cubicBezTo>
                    <a:pt x="68" y="121"/>
                    <a:pt x="70" y="119"/>
                    <a:pt x="72" y="117"/>
                  </a:cubicBezTo>
                  <a:cubicBezTo>
                    <a:pt x="74" y="116"/>
                    <a:pt x="80" y="113"/>
                    <a:pt x="81" y="111"/>
                  </a:cubicBezTo>
                  <a:cubicBezTo>
                    <a:pt x="82" y="109"/>
                    <a:pt x="83" y="108"/>
                    <a:pt x="83" y="108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3" y="105"/>
                    <a:pt x="78" y="100"/>
                    <a:pt x="78" y="94"/>
                  </a:cubicBezTo>
                  <a:cubicBezTo>
                    <a:pt x="77" y="88"/>
                    <a:pt x="77" y="87"/>
                    <a:pt x="77" y="87"/>
                  </a:cubicBezTo>
                  <a:cubicBezTo>
                    <a:pt x="77" y="87"/>
                    <a:pt x="74" y="88"/>
                    <a:pt x="71" y="86"/>
                  </a:cubicBezTo>
                  <a:cubicBezTo>
                    <a:pt x="68" y="83"/>
                    <a:pt x="67" y="75"/>
                    <a:pt x="66" y="69"/>
                  </a:cubicBezTo>
                  <a:cubicBezTo>
                    <a:pt x="65" y="63"/>
                    <a:pt x="66" y="62"/>
                    <a:pt x="67" y="61"/>
                  </a:cubicBezTo>
                  <a:cubicBezTo>
                    <a:pt x="67" y="60"/>
                    <a:pt x="69" y="62"/>
                    <a:pt x="69" y="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40"/>
            <p:cNvSpPr>
              <a:spLocks noEditPoints="1"/>
            </p:cNvSpPr>
            <p:nvPr/>
          </p:nvSpPr>
          <p:spPr bwMode="auto">
            <a:xfrm>
              <a:off x="4510088" y="2532063"/>
              <a:ext cx="141287" cy="184150"/>
            </a:xfrm>
            <a:custGeom>
              <a:avLst/>
              <a:gdLst>
                <a:gd name="T0" fmla="*/ 60 w 66"/>
                <a:gd name="T1" fmla="*/ 53 h 86"/>
                <a:gd name="T2" fmla="*/ 60 w 66"/>
                <a:gd name="T3" fmla="*/ 53 h 86"/>
                <a:gd name="T4" fmla="*/ 60 w 66"/>
                <a:gd name="T5" fmla="*/ 53 h 86"/>
                <a:gd name="T6" fmla="*/ 60 w 66"/>
                <a:gd name="T7" fmla="*/ 53 h 86"/>
                <a:gd name="T8" fmla="*/ 52 w 66"/>
                <a:gd name="T9" fmla="*/ 41 h 86"/>
                <a:gd name="T10" fmla="*/ 42 w 66"/>
                <a:gd name="T11" fmla="*/ 32 h 86"/>
                <a:gd name="T12" fmla="*/ 35 w 66"/>
                <a:gd name="T13" fmla="*/ 31 h 86"/>
                <a:gd name="T14" fmla="*/ 31 w 66"/>
                <a:gd name="T15" fmla="*/ 35 h 86"/>
                <a:gd name="T16" fmla="*/ 23 w 66"/>
                <a:gd name="T17" fmla="*/ 48 h 86"/>
                <a:gd name="T18" fmla="*/ 23 w 66"/>
                <a:gd name="T19" fmla="*/ 47 h 86"/>
                <a:gd name="T20" fmla="*/ 2 w 66"/>
                <a:gd name="T21" fmla="*/ 11 h 86"/>
                <a:gd name="T22" fmla="*/ 0 w 66"/>
                <a:gd name="T23" fmla="*/ 0 h 86"/>
                <a:gd name="T24" fmla="*/ 1 w 66"/>
                <a:gd name="T25" fmla="*/ 0 h 86"/>
                <a:gd name="T26" fmla="*/ 5 w 66"/>
                <a:gd name="T27" fmla="*/ 8 h 86"/>
                <a:gd name="T28" fmla="*/ 38 w 66"/>
                <a:gd name="T29" fmla="*/ 30 h 86"/>
                <a:gd name="T30" fmla="*/ 44 w 66"/>
                <a:gd name="T31" fmla="*/ 24 h 86"/>
                <a:gd name="T32" fmla="*/ 59 w 66"/>
                <a:gd name="T33" fmla="*/ 4 h 86"/>
                <a:gd name="T34" fmla="*/ 63 w 66"/>
                <a:gd name="T35" fmla="*/ 10 h 86"/>
                <a:gd name="T36" fmla="*/ 66 w 66"/>
                <a:gd name="T37" fmla="*/ 40 h 86"/>
                <a:gd name="T38" fmla="*/ 64 w 66"/>
                <a:gd name="T39" fmla="*/ 57 h 86"/>
                <a:gd name="T40" fmla="*/ 62 w 66"/>
                <a:gd name="T41" fmla="*/ 86 h 86"/>
                <a:gd name="T42" fmla="*/ 49 w 66"/>
                <a:gd name="T43" fmla="*/ 57 h 86"/>
                <a:gd name="T44" fmla="*/ 51 w 66"/>
                <a:gd name="T45" fmla="*/ 45 h 86"/>
                <a:gd name="T46" fmla="*/ 53 w 66"/>
                <a:gd name="T47" fmla="*/ 46 h 86"/>
                <a:gd name="T48" fmla="*/ 60 w 66"/>
                <a:gd name="T49" fmla="*/ 5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86">
                  <a:moveTo>
                    <a:pt x="60" y="53"/>
                  </a:moveTo>
                  <a:cubicBezTo>
                    <a:pt x="61" y="54"/>
                    <a:pt x="61" y="54"/>
                    <a:pt x="60" y="53"/>
                  </a:cubicBezTo>
                  <a:cubicBezTo>
                    <a:pt x="60" y="53"/>
                    <a:pt x="60" y="53"/>
                    <a:pt x="60" y="53"/>
                  </a:cubicBezTo>
                  <a:close/>
                  <a:moveTo>
                    <a:pt x="60" y="53"/>
                  </a:moveTo>
                  <a:cubicBezTo>
                    <a:pt x="60" y="52"/>
                    <a:pt x="57" y="48"/>
                    <a:pt x="52" y="41"/>
                  </a:cubicBezTo>
                  <a:cubicBezTo>
                    <a:pt x="46" y="32"/>
                    <a:pt x="43" y="32"/>
                    <a:pt x="42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5" y="31"/>
                    <a:pt x="32" y="33"/>
                    <a:pt x="31" y="35"/>
                  </a:cubicBezTo>
                  <a:cubicBezTo>
                    <a:pt x="30" y="36"/>
                    <a:pt x="25" y="43"/>
                    <a:pt x="23" y="48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2" y="30"/>
                    <a:pt x="3" y="14"/>
                    <a:pt x="2" y="11"/>
                  </a:cubicBezTo>
                  <a:cubicBezTo>
                    <a:pt x="1" y="8"/>
                    <a:pt x="1" y="3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2"/>
                    <a:pt x="3" y="5"/>
                    <a:pt x="5" y="8"/>
                  </a:cubicBezTo>
                  <a:cubicBezTo>
                    <a:pt x="9" y="12"/>
                    <a:pt x="38" y="30"/>
                    <a:pt x="38" y="30"/>
                  </a:cubicBezTo>
                  <a:cubicBezTo>
                    <a:pt x="38" y="30"/>
                    <a:pt x="39" y="28"/>
                    <a:pt x="44" y="24"/>
                  </a:cubicBezTo>
                  <a:cubicBezTo>
                    <a:pt x="49" y="20"/>
                    <a:pt x="58" y="6"/>
                    <a:pt x="59" y="4"/>
                  </a:cubicBezTo>
                  <a:cubicBezTo>
                    <a:pt x="59" y="4"/>
                    <a:pt x="60" y="7"/>
                    <a:pt x="63" y="10"/>
                  </a:cubicBezTo>
                  <a:cubicBezTo>
                    <a:pt x="63" y="10"/>
                    <a:pt x="66" y="28"/>
                    <a:pt x="66" y="40"/>
                  </a:cubicBezTo>
                  <a:cubicBezTo>
                    <a:pt x="66" y="51"/>
                    <a:pt x="64" y="57"/>
                    <a:pt x="64" y="57"/>
                  </a:cubicBezTo>
                  <a:cubicBezTo>
                    <a:pt x="64" y="57"/>
                    <a:pt x="64" y="71"/>
                    <a:pt x="62" y="86"/>
                  </a:cubicBezTo>
                  <a:cubicBezTo>
                    <a:pt x="59" y="80"/>
                    <a:pt x="49" y="59"/>
                    <a:pt x="49" y="57"/>
                  </a:cubicBezTo>
                  <a:cubicBezTo>
                    <a:pt x="49" y="55"/>
                    <a:pt x="51" y="45"/>
                    <a:pt x="51" y="45"/>
                  </a:cubicBezTo>
                  <a:cubicBezTo>
                    <a:pt x="51" y="45"/>
                    <a:pt x="51" y="45"/>
                    <a:pt x="53" y="46"/>
                  </a:cubicBezTo>
                  <a:cubicBezTo>
                    <a:pt x="54" y="47"/>
                    <a:pt x="59" y="52"/>
                    <a:pt x="60" y="53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41"/>
            <p:cNvSpPr/>
            <p:nvPr/>
          </p:nvSpPr>
          <p:spPr bwMode="auto">
            <a:xfrm>
              <a:off x="4560888" y="2625725"/>
              <a:ext cx="25400" cy="55563"/>
            </a:xfrm>
            <a:custGeom>
              <a:avLst/>
              <a:gdLst>
                <a:gd name="T0" fmla="*/ 12 w 12"/>
                <a:gd name="T1" fmla="*/ 9 h 26"/>
                <a:gd name="T2" fmla="*/ 9 w 12"/>
                <a:gd name="T3" fmla="*/ 26 h 26"/>
                <a:gd name="T4" fmla="*/ 0 w 12"/>
                <a:gd name="T5" fmla="*/ 4 h 26"/>
                <a:gd name="T6" fmla="*/ 3 w 12"/>
                <a:gd name="T7" fmla="*/ 0 h 26"/>
                <a:gd name="T8" fmla="*/ 10 w 12"/>
                <a:gd name="T9" fmla="*/ 5 h 26"/>
                <a:gd name="T10" fmla="*/ 12 w 12"/>
                <a:gd name="T11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6">
                  <a:moveTo>
                    <a:pt x="12" y="9"/>
                  </a:moveTo>
                  <a:cubicBezTo>
                    <a:pt x="12" y="9"/>
                    <a:pt x="10" y="19"/>
                    <a:pt x="9" y="26"/>
                  </a:cubicBezTo>
                  <a:cubicBezTo>
                    <a:pt x="6" y="17"/>
                    <a:pt x="2" y="9"/>
                    <a:pt x="0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2" y="8"/>
                    <a:pt x="12" y="9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2" name="Freeform 42"/>
            <p:cNvSpPr/>
            <p:nvPr/>
          </p:nvSpPr>
          <p:spPr bwMode="auto">
            <a:xfrm>
              <a:off x="4592638" y="3059113"/>
              <a:ext cx="79375" cy="66675"/>
            </a:xfrm>
            <a:custGeom>
              <a:avLst/>
              <a:gdLst>
                <a:gd name="T0" fmla="*/ 10 w 37"/>
                <a:gd name="T1" fmla="*/ 0 h 31"/>
                <a:gd name="T2" fmla="*/ 22 w 37"/>
                <a:gd name="T3" fmla="*/ 13 h 31"/>
                <a:gd name="T4" fmla="*/ 28 w 37"/>
                <a:gd name="T5" fmla="*/ 5 h 31"/>
                <a:gd name="T6" fmla="*/ 36 w 37"/>
                <a:gd name="T7" fmla="*/ 31 h 31"/>
                <a:gd name="T8" fmla="*/ 0 w 37"/>
                <a:gd name="T9" fmla="*/ 31 h 31"/>
                <a:gd name="T10" fmla="*/ 10 w 37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1">
                  <a:moveTo>
                    <a:pt x="10" y="0"/>
                  </a:moveTo>
                  <a:cubicBezTo>
                    <a:pt x="22" y="13"/>
                    <a:pt x="22" y="13"/>
                    <a:pt x="22" y="13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37" y="30"/>
                    <a:pt x="36" y="31"/>
                  </a:cubicBezTo>
                  <a:cubicBezTo>
                    <a:pt x="35" y="31"/>
                    <a:pt x="0" y="31"/>
                    <a:pt x="0" y="3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3" name="Freeform 43"/>
            <p:cNvSpPr/>
            <p:nvPr/>
          </p:nvSpPr>
          <p:spPr bwMode="auto">
            <a:xfrm>
              <a:off x="4646613" y="2917825"/>
              <a:ext cx="46037" cy="65088"/>
            </a:xfrm>
            <a:custGeom>
              <a:avLst/>
              <a:gdLst>
                <a:gd name="T0" fmla="*/ 9 w 21"/>
                <a:gd name="T1" fmla="*/ 31 h 31"/>
                <a:gd name="T2" fmla="*/ 0 w 21"/>
                <a:gd name="T3" fmla="*/ 3 h 31"/>
                <a:gd name="T4" fmla="*/ 12 w 21"/>
                <a:gd name="T5" fmla="*/ 0 h 31"/>
                <a:gd name="T6" fmla="*/ 19 w 21"/>
                <a:gd name="T7" fmla="*/ 20 h 31"/>
                <a:gd name="T8" fmla="*/ 18 w 21"/>
                <a:gd name="T9" fmla="*/ 26 h 31"/>
                <a:gd name="T10" fmla="*/ 9 w 21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1">
                  <a:moveTo>
                    <a:pt x="9" y="31"/>
                  </a:moveTo>
                  <a:cubicBezTo>
                    <a:pt x="9" y="31"/>
                    <a:pt x="0" y="3"/>
                    <a:pt x="0" y="3"/>
                  </a:cubicBezTo>
                  <a:cubicBezTo>
                    <a:pt x="1" y="2"/>
                    <a:pt x="12" y="0"/>
                    <a:pt x="12" y="0"/>
                  </a:cubicBezTo>
                  <a:cubicBezTo>
                    <a:pt x="13" y="0"/>
                    <a:pt x="18" y="16"/>
                    <a:pt x="19" y="20"/>
                  </a:cubicBezTo>
                  <a:cubicBezTo>
                    <a:pt x="19" y="24"/>
                    <a:pt x="21" y="25"/>
                    <a:pt x="18" y="26"/>
                  </a:cubicBezTo>
                  <a:cubicBezTo>
                    <a:pt x="16" y="27"/>
                    <a:pt x="9" y="31"/>
                    <a:pt x="9" y="31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44"/>
            <p:cNvSpPr/>
            <p:nvPr/>
          </p:nvSpPr>
          <p:spPr bwMode="auto">
            <a:xfrm>
              <a:off x="4557713" y="2825750"/>
              <a:ext cx="25400" cy="80963"/>
            </a:xfrm>
            <a:custGeom>
              <a:avLst/>
              <a:gdLst>
                <a:gd name="T0" fmla="*/ 11 w 12"/>
                <a:gd name="T1" fmla="*/ 16 h 38"/>
                <a:gd name="T2" fmla="*/ 11 w 12"/>
                <a:gd name="T3" fmla="*/ 37 h 38"/>
                <a:gd name="T4" fmla="*/ 1 w 12"/>
                <a:gd name="T5" fmla="*/ 31 h 38"/>
                <a:gd name="T6" fmla="*/ 2 w 12"/>
                <a:gd name="T7" fmla="*/ 9 h 38"/>
                <a:gd name="T8" fmla="*/ 1 w 12"/>
                <a:gd name="T9" fmla="*/ 0 h 38"/>
                <a:gd name="T10" fmla="*/ 8 w 12"/>
                <a:gd name="T11" fmla="*/ 1 h 38"/>
                <a:gd name="T12" fmla="*/ 11 w 12"/>
                <a:gd name="T13" fmla="*/ 1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8">
                  <a:moveTo>
                    <a:pt x="11" y="16"/>
                  </a:moveTo>
                  <a:cubicBezTo>
                    <a:pt x="12" y="27"/>
                    <a:pt x="12" y="38"/>
                    <a:pt x="11" y="37"/>
                  </a:cubicBezTo>
                  <a:cubicBezTo>
                    <a:pt x="9" y="37"/>
                    <a:pt x="0" y="33"/>
                    <a:pt x="1" y="31"/>
                  </a:cubicBezTo>
                  <a:cubicBezTo>
                    <a:pt x="1" y="29"/>
                    <a:pt x="2" y="13"/>
                    <a:pt x="2" y="9"/>
                  </a:cubicBezTo>
                  <a:cubicBezTo>
                    <a:pt x="2" y="5"/>
                    <a:pt x="1" y="0"/>
                    <a:pt x="1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10" y="4"/>
                    <a:pt x="11" y="16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98357" y="1277281"/>
            <a:ext cx="2988179" cy="827425"/>
            <a:chOff x="854241" y="1277281"/>
            <a:chExt cx="2988179" cy="827425"/>
          </a:xfrm>
        </p:grpSpPr>
        <p:sp>
          <p:nvSpPr>
            <p:cNvPr id="26" name="Oval 25"/>
            <p:cNvSpPr/>
            <p:nvPr/>
          </p:nvSpPr>
          <p:spPr>
            <a:xfrm>
              <a:off x="3110900" y="1373186"/>
              <a:ext cx="731520" cy="731520"/>
            </a:xfrm>
            <a:prstGeom prst="ellipse">
              <a:avLst/>
            </a:pr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54241" y="1277281"/>
              <a:ext cx="21065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NZ" sz="2000" b="1" dirty="0" smtClean="0"/>
                <a:t>An </a:t>
              </a:r>
              <a:r>
                <a:rPr lang="en-NZ" sz="2000" b="1" dirty="0"/>
                <a:t>outlet for top students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03277" y="2964794"/>
            <a:ext cx="2483259" cy="842814"/>
            <a:chOff x="1359161" y="2964794"/>
            <a:chExt cx="2483259" cy="842814"/>
          </a:xfrm>
        </p:grpSpPr>
        <p:sp>
          <p:nvSpPr>
            <p:cNvPr id="29" name="Oval 28"/>
            <p:cNvSpPr/>
            <p:nvPr/>
          </p:nvSpPr>
          <p:spPr>
            <a:xfrm>
              <a:off x="3110900" y="3076088"/>
              <a:ext cx="731520" cy="731520"/>
            </a:xfrm>
            <a:prstGeom prst="ellipse">
              <a:avLst/>
            </a:pr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59161" y="2964794"/>
              <a:ext cx="210653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smtClean="0"/>
                <a:t>Easier </a:t>
              </a:r>
              <a:r>
                <a:rPr lang="en-US" sz="2000" b="1" dirty="0"/>
                <a:t>to find a job</a:t>
              </a:r>
              <a:r>
                <a:rPr lang="en-US" sz="2000" b="1" dirty="0" smtClean="0"/>
                <a:t>!</a:t>
              </a:r>
              <a:r>
                <a:rPr lang="en-US" sz="2000" b="1" kern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81168" y="4626536"/>
            <a:ext cx="3605368" cy="1015663"/>
            <a:chOff x="237052" y="4626536"/>
            <a:chExt cx="3605368" cy="1015663"/>
          </a:xfrm>
        </p:grpSpPr>
        <p:sp>
          <p:nvSpPr>
            <p:cNvPr id="32" name="Oval 31"/>
            <p:cNvSpPr/>
            <p:nvPr/>
          </p:nvSpPr>
          <p:spPr>
            <a:xfrm>
              <a:off x="3110900" y="4768608"/>
              <a:ext cx="731520" cy="731520"/>
            </a:xfrm>
            <a:prstGeom prst="ellipse">
              <a:avLst/>
            </a:pr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37052" y="4626536"/>
              <a:ext cx="323960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ea typeface="MS PGothic" panose="020B0600070205080204" pitchFamily="34" charset="-128"/>
                </a:rPr>
                <a:t>L</a:t>
              </a:r>
              <a:r>
                <a:rPr lang="en-US" sz="2000" b="1" dirty="0" smtClean="0">
                  <a:ea typeface="MS PGothic" panose="020B0600070205080204" pitchFamily="34" charset="-128"/>
                </a:rPr>
                <a:t>earn Many useful algorithms</a:t>
              </a:r>
              <a:r>
                <a:rPr lang="en-US" sz="2000" b="1" dirty="0">
                  <a:ea typeface="MS PGothic" panose="020B0600070205080204" pitchFamily="34" charset="-128"/>
                </a:rPr>
                <a:t>, mathematical insights</a:t>
              </a:r>
              <a:endParaRPr lang="en-US" sz="2000" b="1" dirty="0">
                <a:ea typeface="MS PGothic" panose="020B0600070205080204" pitchFamily="34" charset="-128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451414" y="1277281"/>
            <a:ext cx="3166845" cy="1015663"/>
            <a:chOff x="8407298" y="1277281"/>
            <a:chExt cx="3166845" cy="1015663"/>
          </a:xfrm>
        </p:grpSpPr>
        <p:sp>
          <p:nvSpPr>
            <p:cNvPr id="35" name="Oval 34"/>
            <p:cNvSpPr/>
            <p:nvPr/>
          </p:nvSpPr>
          <p:spPr>
            <a:xfrm>
              <a:off x="8407298" y="1373186"/>
              <a:ext cx="731520" cy="73152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265610" y="1277281"/>
              <a:ext cx="230853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smtClean="0"/>
                <a:t>Learn to code and work in team</a:t>
              </a:r>
              <a:endParaRPr lang="en-US" sz="2000" b="1" dirty="0">
                <a:solidFill>
                  <a:schemeClr val="bg1"/>
                </a:solidFill>
              </a:endParaRPr>
            </a:p>
            <a:p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451414" y="2980183"/>
            <a:ext cx="3045821" cy="1015663"/>
            <a:chOff x="8407298" y="2980183"/>
            <a:chExt cx="3045821" cy="1015663"/>
          </a:xfrm>
        </p:grpSpPr>
        <p:sp>
          <p:nvSpPr>
            <p:cNvPr id="38" name="Oval 37"/>
            <p:cNvSpPr/>
            <p:nvPr/>
          </p:nvSpPr>
          <p:spPr>
            <a:xfrm>
              <a:off x="8407298" y="3076088"/>
              <a:ext cx="731520" cy="731520"/>
            </a:xfrm>
            <a:prstGeom prst="ellipse">
              <a:avLst/>
            </a:pr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265610" y="2980183"/>
              <a:ext cx="218750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Regional winners invited to week-long world finals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451414" y="4768608"/>
            <a:ext cx="2876612" cy="731520"/>
            <a:chOff x="8407298" y="4768608"/>
            <a:chExt cx="2876612" cy="731520"/>
          </a:xfrm>
        </p:grpSpPr>
        <p:sp>
          <p:nvSpPr>
            <p:cNvPr id="41" name="Oval 40"/>
            <p:cNvSpPr/>
            <p:nvPr/>
          </p:nvSpPr>
          <p:spPr>
            <a:xfrm>
              <a:off x="8407298" y="4768608"/>
              <a:ext cx="731520" cy="731520"/>
            </a:xfrm>
            <a:prstGeom prst="ellipse">
              <a:avLst/>
            </a:prstGeom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9265610" y="4772117"/>
              <a:ext cx="20183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kern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It is also fun</a:t>
              </a:r>
              <a:endParaRPr lang="en-US" sz="2000" b="1" dirty="0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Contest Organization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3015" y="1206691"/>
            <a:ext cx="3614516" cy="5443617"/>
            <a:chOff x="1632659" y="707192"/>
            <a:chExt cx="2692051" cy="5443617"/>
          </a:xfrm>
        </p:grpSpPr>
        <p:grpSp>
          <p:nvGrpSpPr>
            <p:cNvPr id="10" name="Group 9"/>
            <p:cNvGrpSpPr/>
            <p:nvPr/>
          </p:nvGrpSpPr>
          <p:grpSpPr>
            <a:xfrm>
              <a:off x="1632659" y="707192"/>
              <a:ext cx="2692051" cy="5443617"/>
              <a:chOff x="1582093" y="670580"/>
              <a:chExt cx="2692051" cy="544361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4" name="Group 13"/>
              <p:cNvGrpSpPr/>
              <p:nvPr/>
            </p:nvGrpSpPr>
            <p:grpSpPr>
              <a:xfrm>
                <a:off x="1582093" y="670580"/>
                <a:ext cx="2692051" cy="5443617"/>
                <a:chOff x="682388" y="721891"/>
                <a:chExt cx="2722550" cy="5847351"/>
              </a:xfrm>
            </p:grpSpPr>
            <p:sp>
              <p:nvSpPr>
                <p:cNvPr id="34" name="Rectangle 33"/>
                <p:cNvSpPr/>
                <p:nvPr/>
              </p:nvSpPr>
              <p:spPr>
                <a:xfrm>
                  <a:off x="682388" y="721893"/>
                  <a:ext cx="2722550" cy="584734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1197142" y="721892"/>
                  <a:ext cx="2207796" cy="5847349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" name="Group 35"/>
                <p:cNvGrpSpPr/>
                <p:nvPr/>
              </p:nvGrpSpPr>
              <p:grpSpPr>
                <a:xfrm>
                  <a:off x="1094872" y="721891"/>
                  <a:ext cx="2310066" cy="2144141"/>
                  <a:chOff x="4319335" y="721891"/>
                  <a:chExt cx="2310066" cy="2144141"/>
                </a:xfrm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7" name="Rectangle 36"/>
                  <p:cNvSpPr/>
                  <p:nvPr/>
                </p:nvSpPr>
                <p:spPr>
                  <a:xfrm>
                    <a:off x="4319337" y="721891"/>
                    <a:ext cx="2310064" cy="137735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ight Triangle 37"/>
                  <p:cNvSpPr/>
                  <p:nvPr/>
                </p:nvSpPr>
                <p:spPr>
                  <a:xfrm rot="10800000">
                    <a:off x="4319335" y="2099244"/>
                    <a:ext cx="2310065" cy="766788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2095934" y="2502642"/>
                <a:ext cx="2178209" cy="2516264"/>
                <a:chOff x="1761608" y="2621592"/>
                <a:chExt cx="2202886" cy="2702887"/>
              </a:xfrm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1951477" y="3523230"/>
                  <a:ext cx="2013017" cy="1801249"/>
                  <a:chOff x="1938406" y="3610973"/>
                  <a:chExt cx="2013017" cy="1801249"/>
                </a:xfrm>
              </p:grpSpPr>
              <p:grpSp>
                <p:nvGrpSpPr>
                  <p:cNvPr id="24" name="Group 23"/>
                  <p:cNvGrpSpPr/>
                  <p:nvPr/>
                </p:nvGrpSpPr>
                <p:grpSpPr>
                  <a:xfrm>
                    <a:off x="1938406" y="3610973"/>
                    <a:ext cx="2013017" cy="443071"/>
                    <a:chOff x="1951477" y="3419902"/>
                    <a:chExt cx="2013017" cy="443071"/>
                  </a:xfrm>
                </p:grpSpPr>
                <p:sp>
                  <p:nvSpPr>
                    <p:cNvPr id="32" name="Rectangle 31"/>
                    <p:cNvSpPr/>
                    <p:nvPr/>
                  </p:nvSpPr>
                  <p:spPr>
                    <a:xfrm>
                      <a:off x="1951477" y="3419902"/>
                      <a:ext cx="2013017" cy="3967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kern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University Competitions </a:t>
                      </a:r>
                      <a:endParaRPr lang="en-US" dirty="0"/>
                    </a:p>
                  </p:txBody>
                </p:sp>
                <p:cxnSp>
                  <p:nvCxnSpPr>
                    <p:cNvPr id="33" name="Straight Connector 32"/>
                    <p:cNvCxnSpPr/>
                    <p:nvPr/>
                  </p:nvCxnSpPr>
                  <p:spPr>
                    <a:xfrm>
                      <a:off x="1991918" y="3862973"/>
                      <a:ext cx="1737360" cy="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1978847" y="4263939"/>
                    <a:ext cx="1758871" cy="469194"/>
                    <a:chOff x="1965777" y="4081337"/>
                    <a:chExt cx="1758871" cy="469194"/>
                  </a:xfrm>
                </p:grpSpPr>
                <p:sp>
                  <p:nvSpPr>
                    <p:cNvPr id="30" name="Rectangle 29"/>
                    <p:cNvSpPr/>
                    <p:nvPr/>
                  </p:nvSpPr>
                  <p:spPr>
                    <a:xfrm>
                      <a:off x="2030391" y="4081337"/>
                      <a:ext cx="1694257" cy="39672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r>
                        <a:rPr lang="en-US" kern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 by Local Staffs </a:t>
                      </a:r>
                      <a:endParaRPr lang="en-US" dirty="0"/>
                    </a:p>
                  </p:txBody>
                </p:sp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>
                      <a:off x="1965777" y="4550531"/>
                      <a:ext cx="1737360" cy="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9" name="Straight Connector 28"/>
                  <p:cNvCxnSpPr/>
                  <p:nvPr/>
                </p:nvCxnSpPr>
                <p:spPr>
                  <a:xfrm>
                    <a:off x="1978847" y="5412222"/>
                    <a:ext cx="1737360" cy="0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1761608" y="2621592"/>
                  <a:ext cx="1937409" cy="8265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LOCAL</a:t>
                  </a:r>
                  <a:endParaRPr lang="en-US" sz="4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1" name="Group 4"/>
            <p:cNvGrpSpPr>
              <a:grpSpLocks noChangeAspect="1"/>
            </p:cNvGrpSpPr>
            <p:nvPr/>
          </p:nvGrpSpPr>
          <p:grpSpPr bwMode="auto">
            <a:xfrm>
              <a:off x="2832016" y="1072636"/>
              <a:ext cx="802321" cy="799766"/>
              <a:chOff x="483" y="1146"/>
              <a:chExt cx="1884" cy="1878"/>
            </a:xfrm>
            <a:solidFill>
              <a:schemeClr val="accent2"/>
            </a:solidFill>
          </p:grpSpPr>
          <p:sp>
            <p:nvSpPr>
              <p:cNvPr id="12" name="Freeform 6"/>
              <p:cNvSpPr>
                <a:spLocks noEditPoints="1"/>
              </p:cNvSpPr>
              <p:nvPr/>
            </p:nvSpPr>
            <p:spPr bwMode="auto">
              <a:xfrm>
                <a:off x="899" y="1408"/>
                <a:ext cx="447" cy="840"/>
              </a:xfrm>
              <a:custGeom>
                <a:avLst/>
                <a:gdLst>
                  <a:gd name="T0" fmla="*/ 571 w 892"/>
                  <a:gd name="T1" fmla="*/ 1294 h 1679"/>
                  <a:gd name="T2" fmla="*/ 633 w 892"/>
                  <a:gd name="T3" fmla="*/ 1210 h 1679"/>
                  <a:gd name="T4" fmla="*/ 644 w 892"/>
                  <a:gd name="T5" fmla="*/ 1100 h 1679"/>
                  <a:gd name="T6" fmla="*/ 597 w 892"/>
                  <a:gd name="T7" fmla="*/ 1003 h 1679"/>
                  <a:gd name="T8" fmla="*/ 350 w 892"/>
                  <a:gd name="T9" fmla="*/ 369 h 1679"/>
                  <a:gd name="T10" fmla="*/ 279 w 892"/>
                  <a:gd name="T11" fmla="*/ 441 h 1679"/>
                  <a:gd name="T12" fmla="*/ 253 w 892"/>
                  <a:gd name="T13" fmla="*/ 543 h 1679"/>
                  <a:gd name="T14" fmla="*/ 279 w 892"/>
                  <a:gd name="T15" fmla="*/ 644 h 1679"/>
                  <a:gd name="T16" fmla="*/ 350 w 892"/>
                  <a:gd name="T17" fmla="*/ 716 h 1679"/>
                  <a:gd name="T18" fmla="*/ 472 w 892"/>
                  <a:gd name="T19" fmla="*/ 3 h 1679"/>
                  <a:gd name="T20" fmla="*/ 529 w 892"/>
                  <a:gd name="T21" fmla="*/ 48 h 1679"/>
                  <a:gd name="T22" fmla="*/ 543 w 892"/>
                  <a:gd name="T23" fmla="*/ 160 h 1679"/>
                  <a:gd name="T24" fmla="*/ 655 w 892"/>
                  <a:gd name="T25" fmla="*/ 199 h 1679"/>
                  <a:gd name="T26" fmla="*/ 749 w 892"/>
                  <a:gd name="T27" fmla="*/ 254 h 1679"/>
                  <a:gd name="T28" fmla="*/ 820 w 892"/>
                  <a:gd name="T29" fmla="*/ 308 h 1679"/>
                  <a:gd name="T30" fmla="*/ 860 w 892"/>
                  <a:gd name="T31" fmla="*/ 346 h 1679"/>
                  <a:gd name="T32" fmla="*/ 889 w 892"/>
                  <a:gd name="T33" fmla="*/ 389 h 1679"/>
                  <a:gd name="T34" fmla="*/ 886 w 892"/>
                  <a:gd name="T35" fmla="*/ 451 h 1679"/>
                  <a:gd name="T36" fmla="*/ 845 w 892"/>
                  <a:gd name="T37" fmla="*/ 501 h 1679"/>
                  <a:gd name="T38" fmla="*/ 784 w 892"/>
                  <a:gd name="T39" fmla="*/ 513 h 1679"/>
                  <a:gd name="T40" fmla="*/ 727 w 892"/>
                  <a:gd name="T41" fmla="*/ 484 h 1679"/>
                  <a:gd name="T42" fmla="*/ 678 w 892"/>
                  <a:gd name="T43" fmla="*/ 441 h 1679"/>
                  <a:gd name="T44" fmla="*/ 602 w 892"/>
                  <a:gd name="T45" fmla="*/ 389 h 1679"/>
                  <a:gd name="T46" fmla="*/ 543 w 892"/>
                  <a:gd name="T47" fmla="*/ 755 h 1679"/>
                  <a:gd name="T48" fmla="*/ 670 w 892"/>
                  <a:gd name="T49" fmla="*/ 813 h 1679"/>
                  <a:gd name="T50" fmla="*/ 768 w 892"/>
                  <a:gd name="T51" fmla="*/ 912 h 1679"/>
                  <a:gd name="T52" fmla="*/ 827 w 892"/>
                  <a:gd name="T53" fmla="*/ 1040 h 1679"/>
                  <a:gd name="T54" fmla="*/ 836 w 892"/>
                  <a:gd name="T55" fmla="*/ 1187 h 1679"/>
                  <a:gd name="T56" fmla="*/ 792 w 892"/>
                  <a:gd name="T57" fmla="*/ 1323 h 1679"/>
                  <a:gd name="T58" fmla="*/ 707 w 892"/>
                  <a:gd name="T59" fmla="*/ 1432 h 1679"/>
                  <a:gd name="T60" fmla="*/ 587 w 892"/>
                  <a:gd name="T61" fmla="*/ 1505 h 1679"/>
                  <a:gd name="T62" fmla="*/ 539 w 892"/>
                  <a:gd name="T63" fmla="*/ 1608 h 1679"/>
                  <a:gd name="T64" fmla="*/ 495 w 892"/>
                  <a:gd name="T65" fmla="*/ 1665 h 1679"/>
                  <a:gd name="T66" fmla="*/ 420 w 892"/>
                  <a:gd name="T67" fmla="*/ 1676 h 1679"/>
                  <a:gd name="T68" fmla="*/ 363 w 892"/>
                  <a:gd name="T69" fmla="*/ 1631 h 1679"/>
                  <a:gd name="T70" fmla="*/ 350 w 892"/>
                  <a:gd name="T71" fmla="*/ 1515 h 1679"/>
                  <a:gd name="T72" fmla="*/ 245 w 892"/>
                  <a:gd name="T73" fmla="*/ 1471 h 1679"/>
                  <a:gd name="T74" fmla="*/ 154 w 892"/>
                  <a:gd name="T75" fmla="*/ 1411 h 1679"/>
                  <a:gd name="T76" fmla="*/ 83 w 892"/>
                  <a:gd name="T77" fmla="*/ 1349 h 1679"/>
                  <a:gd name="T78" fmla="*/ 36 w 892"/>
                  <a:gd name="T79" fmla="*/ 1302 h 1679"/>
                  <a:gd name="T80" fmla="*/ 10 w 892"/>
                  <a:gd name="T81" fmla="*/ 1267 h 1679"/>
                  <a:gd name="T82" fmla="*/ 1 w 892"/>
                  <a:gd name="T83" fmla="*/ 1205 h 1679"/>
                  <a:gd name="T84" fmla="*/ 34 w 892"/>
                  <a:gd name="T85" fmla="*/ 1150 h 1679"/>
                  <a:gd name="T86" fmla="*/ 94 w 892"/>
                  <a:gd name="T87" fmla="*/ 1127 h 1679"/>
                  <a:gd name="T88" fmla="*/ 153 w 892"/>
                  <a:gd name="T89" fmla="*/ 1147 h 1679"/>
                  <a:gd name="T90" fmla="*/ 198 w 892"/>
                  <a:gd name="T91" fmla="*/ 1192 h 1679"/>
                  <a:gd name="T92" fmla="*/ 266 w 892"/>
                  <a:gd name="T93" fmla="*/ 1253 h 1679"/>
                  <a:gd name="T94" fmla="*/ 350 w 892"/>
                  <a:gd name="T95" fmla="*/ 1309 h 1679"/>
                  <a:gd name="T96" fmla="*/ 256 w 892"/>
                  <a:gd name="T97" fmla="*/ 883 h 1679"/>
                  <a:gd name="T98" fmla="*/ 143 w 892"/>
                  <a:gd name="T99" fmla="*/ 785 h 1679"/>
                  <a:gd name="T100" fmla="*/ 75 w 892"/>
                  <a:gd name="T101" fmla="*/ 647 h 1679"/>
                  <a:gd name="T102" fmla="*/ 64 w 892"/>
                  <a:gd name="T103" fmla="*/ 489 h 1679"/>
                  <a:gd name="T104" fmla="*/ 114 w 892"/>
                  <a:gd name="T105" fmla="*/ 342 h 1679"/>
                  <a:gd name="T106" fmla="*/ 214 w 892"/>
                  <a:gd name="T107" fmla="*/ 229 h 1679"/>
                  <a:gd name="T108" fmla="*/ 350 w 892"/>
                  <a:gd name="T109" fmla="*/ 163 h 1679"/>
                  <a:gd name="T110" fmla="*/ 363 w 892"/>
                  <a:gd name="T111" fmla="*/ 48 h 1679"/>
                  <a:gd name="T112" fmla="*/ 420 w 892"/>
                  <a:gd name="T113" fmla="*/ 3 h 1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92" h="1679">
                    <a:moveTo>
                      <a:pt x="543" y="960"/>
                    </a:moveTo>
                    <a:lnTo>
                      <a:pt x="543" y="1314"/>
                    </a:lnTo>
                    <a:lnTo>
                      <a:pt x="571" y="1294"/>
                    </a:lnTo>
                    <a:lnTo>
                      <a:pt x="597" y="1270"/>
                    </a:lnTo>
                    <a:lnTo>
                      <a:pt x="617" y="1242"/>
                    </a:lnTo>
                    <a:lnTo>
                      <a:pt x="633" y="1210"/>
                    </a:lnTo>
                    <a:lnTo>
                      <a:pt x="644" y="1174"/>
                    </a:lnTo>
                    <a:lnTo>
                      <a:pt x="647" y="1137"/>
                    </a:lnTo>
                    <a:lnTo>
                      <a:pt x="644" y="1100"/>
                    </a:lnTo>
                    <a:lnTo>
                      <a:pt x="633" y="1064"/>
                    </a:lnTo>
                    <a:lnTo>
                      <a:pt x="617" y="1032"/>
                    </a:lnTo>
                    <a:lnTo>
                      <a:pt x="597" y="1003"/>
                    </a:lnTo>
                    <a:lnTo>
                      <a:pt x="571" y="979"/>
                    </a:lnTo>
                    <a:lnTo>
                      <a:pt x="543" y="960"/>
                    </a:lnTo>
                    <a:close/>
                    <a:moveTo>
                      <a:pt x="350" y="369"/>
                    </a:moveTo>
                    <a:lnTo>
                      <a:pt x="323" y="389"/>
                    </a:lnTo>
                    <a:lnTo>
                      <a:pt x="299" y="413"/>
                    </a:lnTo>
                    <a:lnTo>
                      <a:pt x="279" y="441"/>
                    </a:lnTo>
                    <a:lnTo>
                      <a:pt x="266" y="473"/>
                    </a:lnTo>
                    <a:lnTo>
                      <a:pt x="256" y="506"/>
                    </a:lnTo>
                    <a:lnTo>
                      <a:pt x="253" y="543"/>
                    </a:lnTo>
                    <a:lnTo>
                      <a:pt x="256" y="578"/>
                    </a:lnTo>
                    <a:lnTo>
                      <a:pt x="266" y="613"/>
                    </a:lnTo>
                    <a:lnTo>
                      <a:pt x="279" y="644"/>
                    </a:lnTo>
                    <a:lnTo>
                      <a:pt x="299" y="671"/>
                    </a:lnTo>
                    <a:lnTo>
                      <a:pt x="323" y="695"/>
                    </a:lnTo>
                    <a:lnTo>
                      <a:pt x="350" y="716"/>
                    </a:lnTo>
                    <a:lnTo>
                      <a:pt x="350" y="369"/>
                    </a:lnTo>
                    <a:close/>
                    <a:moveTo>
                      <a:pt x="447" y="0"/>
                    </a:moveTo>
                    <a:lnTo>
                      <a:pt x="472" y="3"/>
                    </a:lnTo>
                    <a:lnTo>
                      <a:pt x="495" y="14"/>
                    </a:lnTo>
                    <a:lnTo>
                      <a:pt x="514" y="29"/>
                    </a:lnTo>
                    <a:lnTo>
                      <a:pt x="529" y="48"/>
                    </a:lnTo>
                    <a:lnTo>
                      <a:pt x="539" y="71"/>
                    </a:lnTo>
                    <a:lnTo>
                      <a:pt x="543" y="96"/>
                    </a:lnTo>
                    <a:lnTo>
                      <a:pt x="543" y="160"/>
                    </a:lnTo>
                    <a:lnTo>
                      <a:pt x="582" y="171"/>
                    </a:lnTo>
                    <a:lnTo>
                      <a:pt x="620" y="184"/>
                    </a:lnTo>
                    <a:lnTo>
                      <a:pt x="655" y="199"/>
                    </a:lnTo>
                    <a:lnTo>
                      <a:pt x="688" y="218"/>
                    </a:lnTo>
                    <a:lnTo>
                      <a:pt x="720" y="236"/>
                    </a:lnTo>
                    <a:lnTo>
                      <a:pt x="749" y="254"/>
                    </a:lnTo>
                    <a:lnTo>
                      <a:pt x="775" y="274"/>
                    </a:lnTo>
                    <a:lnTo>
                      <a:pt x="799" y="291"/>
                    </a:lnTo>
                    <a:lnTo>
                      <a:pt x="820" y="308"/>
                    </a:lnTo>
                    <a:lnTo>
                      <a:pt x="837" y="323"/>
                    </a:lnTo>
                    <a:lnTo>
                      <a:pt x="850" y="336"/>
                    </a:lnTo>
                    <a:lnTo>
                      <a:pt x="860" y="346"/>
                    </a:lnTo>
                    <a:lnTo>
                      <a:pt x="866" y="352"/>
                    </a:lnTo>
                    <a:lnTo>
                      <a:pt x="880" y="370"/>
                    </a:lnTo>
                    <a:lnTo>
                      <a:pt x="889" y="389"/>
                    </a:lnTo>
                    <a:lnTo>
                      <a:pt x="892" y="410"/>
                    </a:lnTo>
                    <a:lnTo>
                      <a:pt x="892" y="431"/>
                    </a:lnTo>
                    <a:lnTo>
                      <a:pt x="886" y="451"/>
                    </a:lnTo>
                    <a:lnTo>
                      <a:pt x="877" y="471"/>
                    </a:lnTo>
                    <a:lnTo>
                      <a:pt x="863" y="488"/>
                    </a:lnTo>
                    <a:lnTo>
                      <a:pt x="845" y="501"/>
                    </a:lnTo>
                    <a:lnTo>
                      <a:pt x="826" y="510"/>
                    </a:lnTo>
                    <a:lnTo>
                      <a:pt x="805" y="514"/>
                    </a:lnTo>
                    <a:lnTo>
                      <a:pt x="784" y="513"/>
                    </a:lnTo>
                    <a:lnTo>
                      <a:pt x="764" y="509"/>
                    </a:lnTo>
                    <a:lnTo>
                      <a:pt x="744" y="499"/>
                    </a:lnTo>
                    <a:lnTo>
                      <a:pt x="727" y="484"/>
                    </a:lnTo>
                    <a:lnTo>
                      <a:pt x="715" y="472"/>
                    </a:lnTo>
                    <a:lnTo>
                      <a:pt x="699" y="457"/>
                    </a:lnTo>
                    <a:lnTo>
                      <a:pt x="678" y="441"/>
                    </a:lnTo>
                    <a:lnTo>
                      <a:pt x="655" y="424"/>
                    </a:lnTo>
                    <a:lnTo>
                      <a:pt x="630" y="407"/>
                    </a:lnTo>
                    <a:lnTo>
                      <a:pt x="602" y="389"/>
                    </a:lnTo>
                    <a:lnTo>
                      <a:pt x="573" y="373"/>
                    </a:lnTo>
                    <a:lnTo>
                      <a:pt x="543" y="361"/>
                    </a:lnTo>
                    <a:lnTo>
                      <a:pt x="543" y="755"/>
                    </a:lnTo>
                    <a:lnTo>
                      <a:pt x="587" y="770"/>
                    </a:lnTo>
                    <a:lnTo>
                      <a:pt x="630" y="789"/>
                    </a:lnTo>
                    <a:lnTo>
                      <a:pt x="670" y="813"/>
                    </a:lnTo>
                    <a:lnTo>
                      <a:pt x="707" y="842"/>
                    </a:lnTo>
                    <a:lnTo>
                      <a:pt x="740" y="875"/>
                    </a:lnTo>
                    <a:lnTo>
                      <a:pt x="768" y="912"/>
                    </a:lnTo>
                    <a:lnTo>
                      <a:pt x="792" y="951"/>
                    </a:lnTo>
                    <a:lnTo>
                      <a:pt x="812" y="994"/>
                    </a:lnTo>
                    <a:lnTo>
                      <a:pt x="827" y="1040"/>
                    </a:lnTo>
                    <a:lnTo>
                      <a:pt x="836" y="1087"/>
                    </a:lnTo>
                    <a:lnTo>
                      <a:pt x="838" y="1137"/>
                    </a:lnTo>
                    <a:lnTo>
                      <a:pt x="836" y="1187"/>
                    </a:lnTo>
                    <a:lnTo>
                      <a:pt x="827" y="1235"/>
                    </a:lnTo>
                    <a:lnTo>
                      <a:pt x="812" y="1279"/>
                    </a:lnTo>
                    <a:lnTo>
                      <a:pt x="792" y="1323"/>
                    </a:lnTo>
                    <a:lnTo>
                      <a:pt x="768" y="1363"/>
                    </a:lnTo>
                    <a:lnTo>
                      <a:pt x="740" y="1400"/>
                    </a:lnTo>
                    <a:lnTo>
                      <a:pt x="707" y="1432"/>
                    </a:lnTo>
                    <a:lnTo>
                      <a:pt x="670" y="1460"/>
                    </a:lnTo>
                    <a:lnTo>
                      <a:pt x="630" y="1486"/>
                    </a:lnTo>
                    <a:lnTo>
                      <a:pt x="587" y="1505"/>
                    </a:lnTo>
                    <a:lnTo>
                      <a:pt x="543" y="1519"/>
                    </a:lnTo>
                    <a:lnTo>
                      <a:pt x="543" y="1583"/>
                    </a:lnTo>
                    <a:lnTo>
                      <a:pt x="539" y="1608"/>
                    </a:lnTo>
                    <a:lnTo>
                      <a:pt x="529" y="1631"/>
                    </a:lnTo>
                    <a:lnTo>
                      <a:pt x="514" y="1651"/>
                    </a:lnTo>
                    <a:lnTo>
                      <a:pt x="495" y="1665"/>
                    </a:lnTo>
                    <a:lnTo>
                      <a:pt x="472" y="1676"/>
                    </a:lnTo>
                    <a:lnTo>
                      <a:pt x="447" y="1679"/>
                    </a:lnTo>
                    <a:lnTo>
                      <a:pt x="420" y="1676"/>
                    </a:lnTo>
                    <a:lnTo>
                      <a:pt x="397" y="1665"/>
                    </a:lnTo>
                    <a:lnTo>
                      <a:pt x="378" y="1651"/>
                    </a:lnTo>
                    <a:lnTo>
                      <a:pt x="363" y="1631"/>
                    </a:lnTo>
                    <a:lnTo>
                      <a:pt x="354" y="1608"/>
                    </a:lnTo>
                    <a:lnTo>
                      <a:pt x="350" y="1583"/>
                    </a:lnTo>
                    <a:lnTo>
                      <a:pt x="350" y="1515"/>
                    </a:lnTo>
                    <a:lnTo>
                      <a:pt x="314" y="1503"/>
                    </a:lnTo>
                    <a:lnTo>
                      <a:pt x="278" y="1488"/>
                    </a:lnTo>
                    <a:lnTo>
                      <a:pt x="245" y="1471"/>
                    </a:lnTo>
                    <a:lnTo>
                      <a:pt x="213" y="1452"/>
                    </a:lnTo>
                    <a:lnTo>
                      <a:pt x="183" y="1432"/>
                    </a:lnTo>
                    <a:lnTo>
                      <a:pt x="154" y="1411"/>
                    </a:lnTo>
                    <a:lnTo>
                      <a:pt x="128" y="1389"/>
                    </a:lnTo>
                    <a:lnTo>
                      <a:pt x="104" y="1369"/>
                    </a:lnTo>
                    <a:lnTo>
                      <a:pt x="83" y="1349"/>
                    </a:lnTo>
                    <a:lnTo>
                      <a:pt x="65" y="1332"/>
                    </a:lnTo>
                    <a:lnTo>
                      <a:pt x="49" y="1316"/>
                    </a:lnTo>
                    <a:lnTo>
                      <a:pt x="36" y="1302"/>
                    </a:lnTo>
                    <a:lnTo>
                      <a:pt x="27" y="1292"/>
                    </a:lnTo>
                    <a:lnTo>
                      <a:pt x="23" y="1285"/>
                    </a:lnTo>
                    <a:lnTo>
                      <a:pt x="10" y="1267"/>
                    </a:lnTo>
                    <a:lnTo>
                      <a:pt x="2" y="1247"/>
                    </a:lnTo>
                    <a:lnTo>
                      <a:pt x="0" y="1226"/>
                    </a:lnTo>
                    <a:lnTo>
                      <a:pt x="1" y="1205"/>
                    </a:lnTo>
                    <a:lnTo>
                      <a:pt x="8" y="1184"/>
                    </a:lnTo>
                    <a:lnTo>
                      <a:pt x="18" y="1166"/>
                    </a:lnTo>
                    <a:lnTo>
                      <a:pt x="34" y="1150"/>
                    </a:lnTo>
                    <a:lnTo>
                      <a:pt x="53" y="1137"/>
                    </a:lnTo>
                    <a:lnTo>
                      <a:pt x="73" y="1131"/>
                    </a:lnTo>
                    <a:lnTo>
                      <a:pt x="94" y="1127"/>
                    </a:lnTo>
                    <a:lnTo>
                      <a:pt x="114" y="1129"/>
                    </a:lnTo>
                    <a:lnTo>
                      <a:pt x="135" y="1136"/>
                    </a:lnTo>
                    <a:lnTo>
                      <a:pt x="153" y="1147"/>
                    </a:lnTo>
                    <a:lnTo>
                      <a:pt x="169" y="1161"/>
                    </a:lnTo>
                    <a:lnTo>
                      <a:pt x="182" y="1175"/>
                    </a:lnTo>
                    <a:lnTo>
                      <a:pt x="198" y="1192"/>
                    </a:lnTo>
                    <a:lnTo>
                      <a:pt x="217" y="1212"/>
                    </a:lnTo>
                    <a:lnTo>
                      <a:pt x="240" y="1232"/>
                    </a:lnTo>
                    <a:lnTo>
                      <a:pt x="266" y="1253"/>
                    </a:lnTo>
                    <a:lnTo>
                      <a:pt x="292" y="1274"/>
                    </a:lnTo>
                    <a:lnTo>
                      <a:pt x="321" y="1292"/>
                    </a:lnTo>
                    <a:lnTo>
                      <a:pt x="350" y="1309"/>
                    </a:lnTo>
                    <a:lnTo>
                      <a:pt x="350" y="923"/>
                    </a:lnTo>
                    <a:lnTo>
                      <a:pt x="301" y="906"/>
                    </a:lnTo>
                    <a:lnTo>
                      <a:pt x="256" y="883"/>
                    </a:lnTo>
                    <a:lnTo>
                      <a:pt x="214" y="856"/>
                    </a:lnTo>
                    <a:lnTo>
                      <a:pt x="176" y="822"/>
                    </a:lnTo>
                    <a:lnTo>
                      <a:pt x="143" y="785"/>
                    </a:lnTo>
                    <a:lnTo>
                      <a:pt x="114" y="742"/>
                    </a:lnTo>
                    <a:lnTo>
                      <a:pt x="91" y="696"/>
                    </a:lnTo>
                    <a:lnTo>
                      <a:pt x="75" y="647"/>
                    </a:lnTo>
                    <a:lnTo>
                      <a:pt x="64" y="597"/>
                    </a:lnTo>
                    <a:lnTo>
                      <a:pt x="61" y="543"/>
                    </a:lnTo>
                    <a:lnTo>
                      <a:pt x="64" y="489"/>
                    </a:lnTo>
                    <a:lnTo>
                      <a:pt x="75" y="438"/>
                    </a:lnTo>
                    <a:lnTo>
                      <a:pt x="91" y="388"/>
                    </a:lnTo>
                    <a:lnTo>
                      <a:pt x="114" y="342"/>
                    </a:lnTo>
                    <a:lnTo>
                      <a:pt x="143" y="301"/>
                    </a:lnTo>
                    <a:lnTo>
                      <a:pt x="176" y="263"/>
                    </a:lnTo>
                    <a:lnTo>
                      <a:pt x="214" y="229"/>
                    </a:lnTo>
                    <a:lnTo>
                      <a:pt x="256" y="202"/>
                    </a:lnTo>
                    <a:lnTo>
                      <a:pt x="301" y="179"/>
                    </a:lnTo>
                    <a:lnTo>
                      <a:pt x="350" y="163"/>
                    </a:lnTo>
                    <a:lnTo>
                      <a:pt x="350" y="96"/>
                    </a:lnTo>
                    <a:lnTo>
                      <a:pt x="354" y="71"/>
                    </a:lnTo>
                    <a:lnTo>
                      <a:pt x="363" y="48"/>
                    </a:lnTo>
                    <a:lnTo>
                      <a:pt x="378" y="29"/>
                    </a:lnTo>
                    <a:lnTo>
                      <a:pt x="397" y="14"/>
                    </a:lnTo>
                    <a:lnTo>
                      <a:pt x="420" y="3"/>
                    </a:lnTo>
                    <a:lnTo>
                      <a:pt x="4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3" name="Freeform 7"/>
              <p:cNvSpPr>
                <a:spLocks noEditPoints="1"/>
              </p:cNvSpPr>
              <p:nvPr/>
            </p:nvSpPr>
            <p:spPr bwMode="auto">
              <a:xfrm>
                <a:off x="483" y="1146"/>
                <a:ext cx="1884" cy="1878"/>
              </a:xfrm>
              <a:custGeom>
                <a:avLst/>
                <a:gdLst>
                  <a:gd name="T0" fmla="*/ 3536 w 3767"/>
                  <a:gd name="T1" fmla="*/ 3255 h 3756"/>
                  <a:gd name="T2" fmla="*/ 2219 w 3767"/>
                  <a:gd name="T3" fmla="*/ 2258 h 3756"/>
                  <a:gd name="T4" fmla="*/ 2316 w 3767"/>
                  <a:gd name="T5" fmla="*/ 2153 h 3756"/>
                  <a:gd name="T6" fmla="*/ 1055 w 3767"/>
                  <a:gd name="T7" fmla="*/ 222 h 3756"/>
                  <a:gd name="T8" fmla="*/ 747 w 3767"/>
                  <a:gd name="T9" fmla="*/ 345 h 3756"/>
                  <a:gd name="T10" fmla="*/ 491 w 3767"/>
                  <a:gd name="T11" fmla="*/ 550 h 3756"/>
                  <a:gd name="T12" fmla="*/ 306 w 3767"/>
                  <a:gd name="T13" fmla="*/ 820 h 3756"/>
                  <a:gd name="T14" fmla="*/ 205 w 3767"/>
                  <a:gd name="T15" fmla="*/ 1139 h 3756"/>
                  <a:gd name="T16" fmla="*/ 205 w 3767"/>
                  <a:gd name="T17" fmla="*/ 1485 h 3756"/>
                  <a:gd name="T18" fmla="*/ 306 w 3767"/>
                  <a:gd name="T19" fmla="*/ 1803 h 3756"/>
                  <a:gd name="T20" fmla="*/ 491 w 3767"/>
                  <a:gd name="T21" fmla="*/ 2073 h 3756"/>
                  <a:gd name="T22" fmla="*/ 747 w 3767"/>
                  <a:gd name="T23" fmla="*/ 2278 h 3756"/>
                  <a:gd name="T24" fmla="*/ 1055 w 3767"/>
                  <a:gd name="T25" fmla="*/ 2401 h 3756"/>
                  <a:gd name="T26" fmla="*/ 1399 w 3767"/>
                  <a:gd name="T27" fmla="*/ 2427 h 3756"/>
                  <a:gd name="T28" fmla="*/ 1727 w 3767"/>
                  <a:gd name="T29" fmla="*/ 2350 h 3756"/>
                  <a:gd name="T30" fmla="*/ 2010 w 3767"/>
                  <a:gd name="T31" fmla="*/ 2184 h 3756"/>
                  <a:gd name="T32" fmla="*/ 2232 w 3767"/>
                  <a:gd name="T33" fmla="*/ 1946 h 3756"/>
                  <a:gd name="T34" fmla="*/ 2378 w 3767"/>
                  <a:gd name="T35" fmla="*/ 1649 h 3756"/>
                  <a:gd name="T36" fmla="*/ 2431 w 3767"/>
                  <a:gd name="T37" fmla="*/ 1312 h 3756"/>
                  <a:gd name="T38" fmla="*/ 2378 w 3767"/>
                  <a:gd name="T39" fmla="*/ 974 h 3756"/>
                  <a:gd name="T40" fmla="*/ 2232 w 3767"/>
                  <a:gd name="T41" fmla="*/ 678 h 3756"/>
                  <a:gd name="T42" fmla="*/ 2010 w 3767"/>
                  <a:gd name="T43" fmla="*/ 439 h 3756"/>
                  <a:gd name="T44" fmla="*/ 1727 w 3767"/>
                  <a:gd name="T45" fmla="*/ 273 h 3756"/>
                  <a:gd name="T46" fmla="*/ 1399 w 3767"/>
                  <a:gd name="T47" fmla="*/ 196 h 3756"/>
                  <a:gd name="T48" fmla="*/ 1505 w 3767"/>
                  <a:gd name="T49" fmla="*/ 14 h 3756"/>
                  <a:gd name="T50" fmla="*/ 1864 w 3767"/>
                  <a:gd name="T51" fmla="*/ 123 h 3756"/>
                  <a:gd name="T52" fmla="*/ 2171 w 3767"/>
                  <a:gd name="T53" fmla="*/ 322 h 3756"/>
                  <a:gd name="T54" fmla="*/ 2411 w 3767"/>
                  <a:gd name="T55" fmla="*/ 598 h 3756"/>
                  <a:gd name="T56" fmla="*/ 2567 w 3767"/>
                  <a:gd name="T57" fmla="*/ 934 h 3756"/>
                  <a:gd name="T58" fmla="*/ 2622 w 3767"/>
                  <a:gd name="T59" fmla="*/ 1312 h 3756"/>
                  <a:gd name="T60" fmla="*/ 2572 w 3767"/>
                  <a:gd name="T61" fmla="*/ 1672 h 3756"/>
                  <a:gd name="T62" fmla="*/ 2430 w 3767"/>
                  <a:gd name="T63" fmla="*/ 1995 h 3756"/>
                  <a:gd name="T64" fmla="*/ 2955 w 3767"/>
                  <a:gd name="T65" fmla="*/ 2443 h 3756"/>
                  <a:gd name="T66" fmla="*/ 3024 w 3767"/>
                  <a:gd name="T67" fmla="*/ 2472 h 3756"/>
                  <a:gd name="T68" fmla="*/ 3767 w 3767"/>
                  <a:gd name="T69" fmla="*/ 3245 h 3756"/>
                  <a:gd name="T70" fmla="*/ 3740 w 3767"/>
                  <a:gd name="T71" fmla="*/ 3324 h 3756"/>
                  <a:gd name="T72" fmla="*/ 3286 w 3767"/>
                  <a:gd name="T73" fmla="*/ 3754 h 3756"/>
                  <a:gd name="T74" fmla="*/ 3214 w 3767"/>
                  <a:gd name="T75" fmla="*/ 3740 h 3756"/>
                  <a:gd name="T76" fmla="*/ 2460 w 3767"/>
                  <a:gd name="T77" fmla="*/ 2972 h 3756"/>
                  <a:gd name="T78" fmla="*/ 2475 w 3767"/>
                  <a:gd name="T79" fmla="*/ 2887 h 3756"/>
                  <a:gd name="T80" fmla="*/ 1767 w 3767"/>
                  <a:gd name="T81" fmla="*/ 2542 h 3756"/>
                  <a:gd name="T82" fmla="*/ 1407 w 3767"/>
                  <a:gd name="T83" fmla="*/ 2620 h 3756"/>
                  <a:gd name="T84" fmla="*/ 1024 w 3767"/>
                  <a:gd name="T85" fmla="*/ 2591 h 3756"/>
                  <a:gd name="T86" fmla="*/ 677 w 3767"/>
                  <a:gd name="T87" fmla="*/ 2459 h 3756"/>
                  <a:gd name="T88" fmla="*/ 385 w 3767"/>
                  <a:gd name="T89" fmla="*/ 2238 h 3756"/>
                  <a:gd name="T90" fmla="*/ 164 w 3767"/>
                  <a:gd name="T91" fmla="*/ 1946 h 3756"/>
                  <a:gd name="T92" fmla="*/ 32 w 3767"/>
                  <a:gd name="T93" fmla="*/ 1599 h 3756"/>
                  <a:gd name="T94" fmla="*/ 3 w 3767"/>
                  <a:gd name="T95" fmla="*/ 1214 h 3756"/>
                  <a:gd name="T96" fmla="*/ 86 w 3767"/>
                  <a:gd name="T97" fmla="*/ 844 h 3756"/>
                  <a:gd name="T98" fmla="*/ 265 w 3767"/>
                  <a:gd name="T99" fmla="*/ 522 h 3756"/>
                  <a:gd name="T100" fmla="*/ 522 w 3767"/>
                  <a:gd name="T101" fmla="*/ 265 h 3756"/>
                  <a:gd name="T102" fmla="*/ 844 w 3767"/>
                  <a:gd name="T103" fmla="*/ 86 h 3756"/>
                  <a:gd name="T104" fmla="*/ 1213 w 3767"/>
                  <a:gd name="T105" fmla="*/ 3 h 3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67" h="3756">
                    <a:moveTo>
                      <a:pt x="2955" y="2676"/>
                    </a:moveTo>
                    <a:lnTo>
                      <a:pt x="2687" y="2944"/>
                    </a:lnTo>
                    <a:lnTo>
                      <a:pt x="3268" y="3523"/>
                    </a:lnTo>
                    <a:lnTo>
                      <a:pt x="3536" y="3255"/>
                    </a:lnTo>
                    <a:lnTo>
                      <a:pt x="2955" y="2676"/>
                    </a:lnTo>
                    <a:close/>
                    <a:moveTo>
                      <a:pt x="2316" y="2153"/>
                    </a:moveTo>
                    <a:lnTo>
                      <a:pt x="2268" y="2207"/>
                    </a:lnTo>
                    <a:lnTo>
                      <a:pt x="2219" y="2258"/>
                    </a:lnTo>
                    <a:lnTo>
                      <a:pt x="2166" y="2306"/>
                    </a:lnTo>
                    <a:lnTo>
                      <a:pt x="2610" y="2749"/>
                    </a:lnTo>
                    <a:lnTo>
                      <a:pt x="2761" y="2599"/>
                    </a:lnTo>
                    <a:lnTo>
                      <a:pt x="2316" y="2153"/>
                    </a:lnTo>
                    <a:close/>
                    <a:moveTo>
                      <a:pt x="1312" y="192"/>
                    </a:moveTo>
                    <a:lnTo>
                      <a:pt x="1223" y="196"/>
                    </a:lnTo>
                    <a:lnTo>
                      <a:pt x="1139" y="205"/>
                    </a:lnTo>
                    <a:lnTo>
                      <a:pt x="1055" y="222"/>
                    </a:lnTo>
                    <a:lnTo>
                      <a:pt x="974" y="244"/>
                    </a:lnTo>
                    <a:lnTo>
                      <a:pt x="896" y="273"/>
                    </a:lnTo>
                    <a:lnTo>
                      <a:pt x="819" y="306"/>
                    </a:lnTo>
                    <a:lnTo>
                      <a:pt x="747" y="345"/>
                    </a:lnTo>
                    <a:lnTo>
                      <a:pt x="677" y="389"/>
                    </a:lnTo>
                    <a:lnTo>
                      <a:pt x="612" y="439"/>
                    </a:lnTo>
                    <a:lnTo>
                      <a:pt x="550" y="493"/>
                    </a:lnTo>
                    <a:lnTo>
                      <a:pt x="491" y="550"/>
                    </a:lnTo>
                    <a:lnTo>
                      <a:pt x="439" y="612"/>
                    </a:lnTo>
                    <a:lnTo>
                      <a:pt x="389" y="678"/>
                    </a:lnTo>
                    <a:lnTo>
                      <a:pt x="345" y="747"/>
                    </a:lnTo>
                    <a:lnTo>
                      <a:pt x="306" y="820"/>
                    </a:lnTo>
                    <a:lnTo>
                      <a:pt x="273" y="896"/>
                    </a:lnTo>
                    <a:lnTo>
                      <a:pt x="244" y="974"/>
                    </a:lnTo>
                    <a:lnTo>
                      <a:pt x="222" y="1055"/>
                    </a:lnTo>
                    <a:lnTo>
                      <a:pt x="205" y="1139"/>
                    </a:lnTo>
                    <a:lnTo>
                      <a:pt x="196" y="1225"/>
                    </a:lnTo>
                    <a:lnTo>
                      <a:pt x="192" y="1312"/>
                    </a:lnTo>
                    <a:lnTo>
                      <a:pt x="196" y="1399"/>
                    </a:lnTo>
                    <a:lnTo>
                      <a:pt x="205" y="1485"/>
                    </a:lnTo>
                    <a:lnTo>
                      <a:pt x="222" y="1568"/>
                    </a:lnTo>
                    <a:lnTo>
                      <a:pt x="244" y="1649"/>
                    </a:lnTo>
                    <a:lnTo>
                      <a:pt x="273" y="1727"/>
                    </a:lnTo>
                    <a:lnTo>
                      <a:pt x="306" y="1803"/>
                    </a:lnTo>
                    <a:lnTo>
                      <a:pt x="345" y="1876"/>
                    </a:lnTo>
                    <a:lnTo>
                      <a:pt x="389" y="1946"/>
                    </a:lnTo>
                    <a:lnTo>
                      <a:pt x="439" y="2011"/>
                    </a:lnTo>
                    <a:lnTo>
                      <a:pt x="491" y="2073"/>
                    </a:lnTo>
                    <a:lnTo>
                      <a:pt x="550" y="2132"/>
                    </a:lnTo>
                    <a:lnTo>
                      <a:pt x="612" y="2184"/>
                    </a:lnTo>
                    <a:lnTo>
                      <a:pt x="677" y="2234"/>
                    </a:lnTo>
                    <a:lnTo>
                      <a:pt x="747" y="2278"/>
                    </a:lnTo>
                    <a:lnTo>
                      <a:pt x="819" y="2317"/>
                    </a:lnTo>
                    <a:lnTo>
                      <a:pt x="896" y="2350"/>
                    </a:lnTo>
                    <a:lnTo>
                      <a:pt x="974" y="2379"/>
                    </a:lnTo>
                    <a:lnTo>
                      <a:pt x="1055" y="2401"/>
                    </a:lnTo>
                    <a:lnTo>
                      <a:pt x="1139" y="2418"/>
                    </a:lnTo>
                    <a:lnTo>
                      <a:pt x="1223" y="2427"/>
                    </a:lnTo>
                    <a:lnTo>
                      <a:pt x="1312" y="2431"/>
                    </a:lnTo>
                    <a:lnTo>
                      <a:pt x="1399" y="2427"/>
                    </a:lnTo>
                    <a:lnTo>
                      <a:pt x="1485" y="2418"/>
                    </a:lnTo>
                    <a:lnTo>
                      <a:pt x="1567" y="2401"/>
                    </a:lnTo>
                    <a:lnTo>
                      <a:pt x="1648" y="2379"/>
                    </a:lnTo>
                    <a:lnTo>
                      <a:pt x="1727" y="2350"/>
                    </a:lnTo>
                    <a:lnTo>
                      <a:pt x="1803" y="2317"/>
                    </a:lnTo>
                    <a:lnTo>
                      <a:pt x="1875" y="2278"/>
                    </a:lnTo>
                    <a:lnTo>
                      <a:pt x="1945" y="2234"/>
                    </a:lnTo>
                    <a:lnTo>
                      <a:pt x="2010" y="2184"/>
                    </a:lnTo>
                    <a:lnTo>
                      <a:pt x="2072" y="2132"/>
                    </a:lnTo>
                    <a:lnTo>
                      <a:pt x="2131" y="2073"/>
                    </a:lnTo>
                    <a:lnTo>
                      <a:pt x="2184" y="2011"/>
                    </a:lnTo>
                    <a:lnTo>
                      <a:pt x="2232" y="1946"/>
                    </a:lnTo>
                    <a:lnTo>
                      <a:pt x="2277" y="1876"/>
                    </a:lnTo>
                    <a:lnTo>
                      <a:pt x="2316" y="1803"/>
                    </a:lnTo>
                    <a:lnTo>
                      <a:pt x="2350" y="1727"/>
                    </a:lnTo>
                    <a:lnTo>
                      <a:pt x="2378" y="1649"/>
                    </a:lnTo>
                    <a:lnTo>
                      <a:pt x="2401" y="1568"/>
                    </a:lnTo>
                    <a:lnTo>
                      <a:pt x="2417" y="1485"/>
                    </a:lnTo>
                    <a:lnTo>
                      <a:pt x="2427" y="1399"/>
                    </a:lnTo>
                    <a:lnTo>
                      <a:pt x="2431" y="1312"/>
                    </a:lnTo>
                    <a:lnTo>
                      <a:pt x="2427" y="1225"/>
                    </a:lnTo>
                    <a:lnTo>
                      <a:pt x="2417" y="1139"/>
                    </a:lnTo>
                    <a:lnTo>
                      <a:pt x="2401" y="1055"/>
                    </a:lnTo>
                    <a:lnTo>
                      <a:pt x="2378" y="974"/>
                    </a:lnTo>
                    <a:lnTo>
                      <a:pt x="2350" y="896"/>
                    </a:lnTo>
                    <a:lnTo>
                      <a:pt x="2316" y="820"/>
                    </a:lnTo>
                    <a:lnTo>
                      <a:pt x="2277" y="747"/>
                    </a:lnTo>
                    <a:lnTo>
                      <a:pt x="2232" y="678"/>
                    </a:lnTo>
                    <a:lnTo>
                      <a:pt x="2184" y="612"/>
                    </a:lnTo>
                    <a:lnTo>
                      <a:pt x="2131" y="550"/>
                    </a:lnTo>
                    <a:lnTo>
                      <a:pt x="2072" y="493"/>
                    </a:lnTo>
                    <a:lnTo>
                      <a:pt x="2010" y="439"/>
                    </a:lnTo>
                    <a:lnTo>
                      <a:pt x="1945" y="389"/>
                    </a:lnTo>
                    <a:lnTo>
                      <a:pt x="1875" y="345"/>
                    </a:lnTo>
                    <a:lnTo>
                      <a:pt x="1803" y="306"/>
                    </a:lnTo>
                    <a:lnTo>
                      <a:pt x="1727" y="273"/>
                    </a:lnTo>
                    <a:lnTo>
                      <a:pt x="1648" y="244"/>
                    </a:lnTo>
                    <a:lnTo>
                      <a:pt x="1567" y="222"/>
                    </a:lnTo>
                    <a:lnTo>
                      <a:pt x="1485" y="205"/>
                    </a:lnTo>
                    <a:lnTo>
                      <a:pt x="1399" y="196"/>
                    </a:lnTo>
                    <a:lnTo>
                      <a:pt x="1312" y="192"/>
                    </a:lnTo>
                    <a:close/>
                    <a:moveTo>
                      <a:pt x="1312" y="0"/>
                    </a:moveTo>
                    <a:lnTo>
                      <a:pt x="1409" y="3"/>
                    </a:lnTo>
                    <a:lnTo>
                      <a:pt x="1505" y="14"/>
                    </a:lnTo>
                    <a:lnTo>
                      <a:pt x="1598" y="32"/>
                    </a:lnTo>
                    <a:lnTo>
                      <a:pt x="1690" y="56"/>
                    </a:lnTo>
                    <a:lnTo>
                      <a:pt x="1778" y="86"/>
                    </a:lnTo>
                    <a:lnTo>
                      <a:pt x="1864" y="123"/>
                    </a:lnTo>
                    <a:lnTo>
                      <a:pt x="1946" y="164"/>
                    </a:lnTo>
                    <a:lnTo>
                      <a:pt x="2025" y="212"/>
                    </a:lnTo>
                    <a:lnTo>
                      <a:pt x="2100" y="265"/>
                    </a:lnTo>
                    <a:lnTo>
                      <a:pt x="2171" y="322"/>
                    </a:lnTo>
                    <a:lnTo>
                      <a:pt x="2238" y="385"/>
                    </a:lnTo>
                    <a:lnTo>
                      <a:pt x="2300" y="451"/>
                    </a:lnTo>
                    <a:lnTo>
                      <a:pt x="2358" y="522"/>
                    </a:lnTo>
                    <a:lnTo>
                      <a:pt x="2411" y="598"/>
                    </a:lnTo>
                    <a:lnTo>
                      <a:pt x="2458" y="677"/>
                    </a:lnTo>
                    <a:lnTo>
                      <a:pt x="2501" y="759"/>
                    </a:lnTo>
                    <a:lnTo>
                      <a:pt x="2536" y="844"/>
                    </a:lnTo>
                    <a:lnTo>
                      <a:pt x="2567" y="934"/>
                    </a:lnTo>
                    <a:lnTo>
                      <a:pt x="2591" y="1024"/>
                    </a:lnTo>
                    <a:lnTo>
                      <a:pt x="2608" y="1118"/>
                    </a:lnTo>
                    <a:lnTo>
                      <a:pt x="2619" y="1214"/>
                    </a:lnTo>
                    <a:lnTo>
                      <a:pt x="2622" y="1312"/>
                    </a:lnTo>
                    <a:lnTo>
                      <a:pt x="2619" y="1404"/>
                    </a:lnTo>
                    <a:lnTo>
                      <a:pt x="2609" y="1496"/>
                    </a:lnTo>
                    <a:lnTo>
                      <a:pt x="2593" y="1585"/>
                    </a:lnTo>
                    <a:lnTo>
                      <a:pt x="2572" y="1672"/>
                    </a:lnTo>
                    <a:lnTo>
                      <a:pt x="2544" y="1758"/>
                    </a:lnTo>
                    <a:lnTo>
                      <a:pt x="2511" y="1840"/>
                    </a:lnTo>
                    <a:lnTo>
                      <a:pt x="2473" y="1920"/>
                    </a:lnTo>
                    <a:lnTo>
                      <a:pt x="2430" y="1995"/>
                    </a:lnTo>
                    <a:lnTo>
                      <a:pt x="2897" y="2464"/>
                    </a:lnTo>
                    <a:lnTo>
                      <a:pt x="2915" y="2452"/>
                    </a:lnTo>
                    <a:lnTo>
                      <a:pt x="2935" y="2446"/>
                    </a:lnTo>
                    <a:lnTo>
                      <a:pt x="2955" y="2443"/>
                    </a:lnTo>
                    <a:lnTo>
                      <a:pt x="2975" y="2446"/>
                    </a:lnTo>
                    <a:lnTo>
                      <a:pt x="2993" y="2450"/>
                    </a:lnTo>
                    <a:lnTo>
                      <a:pt x="3009" y="2459"/>
                    </a:lnTo>
                    <a:lnTo>
                      <a:pt x="3024" y="2472"/>
                    </a:lnTo>
                    <a:lnTo>
                      <a:pt x="3740" y="3188"/>
                    </a:lnTo>
                    <a:lnTo>
                      <a:pt x="3754" y="3205"/>
                    </a:lnTo>
                    <a:lnTo>
                      <a:pt x="3763" y="3224"/>
                    </a:lnTo>
                    <a:lnTo>
                      <a:pt x="3767" y="3245"/>
                    </a:lnTo>
                    <a:lnTo>
                      <a:pt x="3767" y="3266"/>
                    </a:lnTo>
                    <a:lnTo>
                      <a:pt x="3763" y="3286"/>
                    </a:lnTo>
                    <a:lnTo>
                      <a:pt x="3754" y="3306"/>
                    </a:lnTo>
                    <a:lnTo>
                      <a:pt x="3740" y="3324"/>
                    </a:lnTo>
                    <a:lnTo>
                      <a:pt x="3336" y="3727"/>
                    </a:lnTo>
                    <a:lnTo>
                      <a:pt x="3321" y="3740"/>
                    </a:lnTo>
                    <a:lnTo>
                      <a:pt x="3305" y="3749"/>
                    </a:lnTo>
                    <a:lnTo>
                      <a:pt x="3286" y="3754"/>
                    </a:lnTo>
                    <a:lnTo>
                      <a:pt x="3268" y="3756"/>
                    </a:lnTo>
                    <a:lnTo>
                      <a:pt x="3249" y="3754"/>
                    </a:lnTo>
                    <a:lnTo>
                      <a:pt x="3231" y="3749"/>
                    </a:lnTo>
                    <a:lnTo>
                      <a:pt x="3214" y="3740"/>
                    </a:lnTo>
                    <a:lnTo>
                      <a:pt x="3199" y="3727"/>
                    </a:lnTo>
                    <a:lnTo>
                      <a:pt x="2483" y="3011"/>
                    </a:lnTo>
                    <a:lnTo>
                      <a:pt x="2470" y="2993"/>
                    </a:lnTo>
                    <a:lnTo>
                      <a:pt x="2460" y="2972"/>
                    </a:lnTo>
                    <a:lnTo>
                      <a:pt x="2456" y="2950"/>
                    </a:lnTo>
                    <a:lnTo>
                      <a:pt x="2457" y="2928"/>
                    </a:lnTo>
                    <a:lnTo>
                      <a:pt x="2464" y="2906"/>
                    </a:lnTo>
                    <a:lnTo>
                      <a:pt x="2475" y="2887"/>
                    </a:lnTo>
                    <a:lnTo>
                      <a:pt x="2010" y="2420"/>
                    </a:lnTo>
                    <a:lnTo>
                      <a:pt x="1932" y="2466"/>
                    </a:lnTo>
                    <a:lnTo>
                      <a:pt x="1851" y="2506"/>
                    </a:lnTo>
                    <a:lnTo>
                      <a:pt x="1767" y="2542"/>
                    </a:lnTo>
                    <a:lnTo>
                      <a:pt x="1682" y="2570"/>
                    </a:lnTo>
                    <a:lnTo>
                      <a:pt x="1592" y="2593"/>
                    </a:lnTo>
                    <a:lnTo>
                      <a:pt x="1501" y="2609"/>
                    </a:lnTo>
                    <a:lnTo>
                      <a:pt x="1407" y="2620"/>
                    </a:lnTo>
                    <a:lnTo>
                      <a:pt x="1312" y="2623"/>
                    </a:lnTo>
                    <a:lnTo>
                      <a:pt x="1213" y="2620"/>
                    </a:lnTo>
                    <a:lnTo>
                      <a:pt x="1118" y="2609"/>
                    </a:lnTo>
                    <a:lnTo>
                      <a:pt x="1024" y="2591"/>
                    </a:lnTo>
                    <a:lnTo>
                      <a:pt x="932" y="2568"/>
                    </a:lnTo>
                    <a:lnTo>
                      <a:pt x="844" y="2537"/>
                    </a:lnTo>
                    <a:lnTo>
                      <a:pt x="759" y="2502"/>
                    </a:lnTo>
                    <a:lnTo>
                      <a:pt x="677" y="2459"/>
                    </a:lnTo>
                    <a:lnTo>
                      <a:pt x="598" y="2411"/>
                    </a:lnTo>
                    <a:lnTo>
                      <a:pt x="522" y="2359"/>
                    </a:lnTo>
                    <a:lnTo>
                      <a:pt x="451" y="2301"/>
                    </a:lnTo>
                    <a:lnTo>
                      <a:pt x="385" y="2238"/>
                    </a:lnTo>
                    <a:lnTo>
                      <a:pt x="322" y="2172"/>
                    </a:lnTo>
                    <a:lnTo>
                      <a:pt x="265" y="2101"/>
                    </a:lnTo>
                    <a:lnTo>
                      <a:pt x="212" y="2025"/>
                    </a:lnTo>
                    <a:lnTo>
                      <a:pt x="164" y="1946"/>
                    </a:lnTo>
                    <a:lnTo>
                      <a:pt x="123" y="1864"/>
                    </a:lnTo>
                    <a:lnTo>
                      <a:pt x="86" y="1779"/>
                    </a:lnTo>
                    <a:lnTo>
                      <a:pt x="56" y="1690"/>
                    </a:lnTo>
                    <a:lnTo>
                      <a:pt x="32" y="1599"/>
                    </a:lnTo>
                    <a:lnTo>
                      <a:pt x="14" y="1505"/>
                    </a:lnTo>
                    <a:lnTo>
                      <a:pt x="3" y="1409"/>
                    </a:lnTo>
                    <a:lnTo>
                      <a:pt x="0" y="1312"/>
                    </a:lnTo>
                    <a:lnTo>
                      <a:pt x="3" y="1214"/>
                    </a:lnTo>
                    <a:lnTo>
                      <a:pt x="14" y="1118"/>
                    </a:lnTo>
                    <a:lnTo>
                      <a:pt x="32" y="1024"/>
                    </a:lnTo>
                    <a:lnTo>
                      <a:pt x="56" y="934"/>
                    </a:lnTo>
                    <a:lnTo>
                      <a:pt x="86" y="844"/>
                    </a:lnTo>
                    <a:lnTo>
                      <a:pt x="123" y="759"/>
                    </a:lnTo>
                    <a:lnTo>
                      <a:pt x="164" y="677"/>
                    </a:lnTo>
                    <a:lnTo>
                      <a:pt x="212" y="598"/>
                    </a:lnTo>
                    <a:lnTo>
                      <a:pt x="265" y="522"/>
                    </a:lnTo>
                    <a:lnTo>
                      <a:pt x="322" y="451"/>
                    </a:lnTo>
                    <a:lnTo>
                      <a:pt x="385" y="385"/>
                    </a:lnTo>
                    <a:lnTo>
                      <a:pt x="451" y="322"/>
                    </a:lnTo>
                    <a:lnTo>
                      <a:pt x="522" y="265"/>
                    </a:lnTo>
                    <a:lnTo>
                      <a:pt x="598" y="212"/>
                    </a:lnTo>
                    <a:lnTo>
                      <a:pt x="677" y="164"/>
                    </a:lnTo>
                    <a:lnTo>
                      <a:pt x="759" y="123"/>
                    </a:lnTo>
                    <a:lnTo>
                      <a:pt x="844" y="86"/>
                    </a:lnTo>
                    <a:lnTo>
                      <a:pt x="932" y="56"/>
                    </a:lnTo>
                    <a:lnTo>
                      <a:pt x="1024" y="32"/>
                    </a:lnTo>
                    <a:lnTo>
                      <a:pt x="1118" y="14"/>
                    </a:lnTo>
                    <a:lnTo>
                      <a:pt x="1213" y="3"/>
                    </a:lnTo>
                    <a:lnTo>
                      <a:pt x="131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4513102" y="1206691"/>
            <a:ext cx="3404409" cy="5393454"/>
            <a:chOff x="4749975" y="707192"/>
            <a:chExt cx="2801690" cy="5443617"/>
          </a:xfrm>
        </p:grpSpPr>
        <p:grpSp>
          <p:nvGrpSpPr>
            <p:cNvPr id="40" name="Group 39"/>
            <p:cNvGrpSpPr/>
            <p:nvPr/>
          </p:nvGrpSpPr>
          <p:grpSpPr>
            <a:xfrm>
              <a:off x="4749975" y="707192"/>
              <a:ext cx="2801690" cy="5443617"/>
              <a:chOff x="4699408" y="670580"/>
              <a:chExt cx="2801690" cy="544361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46" name="Group 45"/>
              <p:cNvGrpSpPr/>
              <p:nvPr/>
            </p:nvGrpSpPr>
            <p:grpSpPr>
              <a:xfrm>
                <a:off x="4699408" y="670580"/>
                <a:ext cx="2692051" cy="5443617"/>
                <a:chOff x="682388" y="721891"/>
                <a:chExt cx="2722550" cy="5847351"/>
              </a:xfrm>
            </p:grpSpPr>
            <p:sp>
              <p:nvSpPr>
                <p:cNvPr id="60" name="Rectangle 59"/>
                <p:cNvSpPr/>
                <p:nvPr/>
              </p:nvSpPr>
              <p:spPr>
                <a:xfrm>
                  <a:off x="682388" y="721893"/>
                  <a:ext cx="2722550" cy="5847349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>
                  <a:off x="1197142" y="721892"/>
                  <a:ext cx="2207796" cy="5847349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1094872" y="721891"/>
                  <a:ext cx="2310066" cy="2144141"/>
                  <a:chOff x="4319335" y="721891"/>
                  <a:chExt cx="2310066" cy="2144141"/>
                </a:xfrm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63" name="Rectangle 62"/>
                  <p:cNvSpPr/>
                  <p:nvPr/>
                </p:nvSpPr>
                <p:spPr>
                  <a:xfrm>
                    <a:off x="4319337" y="721891"/>
                    <a:ext cx="2310064" cy="137735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ight Triangle 63"/>
                  <p:cNvSpPr/>
                  <p:nvPr/>
                </p:nvSpPr>
                <p:spPr>
                  <a:xfrm rot="10800000">
                    <a:off x="4319335" y="2099244"/>
                    <a:ext cx="2310065" cy="766788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4886196" y="2640300"/>
                <a:ext cx="2614902" cy="2469364"/>
                <a:chOff x="1426107" y="2769458"/>
                <a:chExt cx="2644526" cy="265250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1426107" y="3539516"/>
                  <a:ext cx="2644526" cy="1882450"/>
                  <a:chOff x="1413036" y="3627259"/>
                  <a:chExt cx="2644526" cy="1882450"/>
                </a:xfrm>
              </p:grpSpPr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1413036" y="3627259"/>
                    <a:ext cx="2527417" cy="457593"/>
                    <a:chOff x="1426107" y="3436188"/>
                    <a:chExt cx="2527417" cy="457593"/>
                  </a:xfrm>
                </p:grpSpPr>
                <p:sp>
                  <p:nvSpPr>
                    <p:cNvPr id="58" name="Rectangle 57"/>
                    <p:cNvSpPr/>
                    <p:nvPr/>
                  </p:nvSpPr>
                  <p:spPr>
                    <a:xfrm>
                      <a:off x="1426107" y="3436188"/>
                      <a:ext cx="2527417" cy="433782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lvl="1"/>
                      <a:r>
                        <a:rPr lang="en-US" sz="2000" dirty="0"/>
                        <a:t>Typically 50-100 Teams</a:t>
                      </a:r>
                      <a:endParaRPr lang="en-US" sz="2000" dirty="0"/>
                    </a:p>
                  </p:txBody>
                </p:sp>
                <p:cxnSp>
                  <p:nvCxnSpPr>
                    <p:cNvPr id="59" name="Straight Connector 58"/>
                    <p:cNvCxnSpPr/>
                    <p:nvPr/>
                  </p:nvCxnSpPr>
                  <p:spPr>
                    <a:xfrm>
                      <a:off x="1957672" y="3893781"/>
                      <a:ext cx="1737360" cy="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1553178" y="4061041"/>
                    <a:ext cx="2504384" cy="767459"/>
                    <a:chOff x="1540108" y="3878439"/>
                    <a:chExt cx="2504384" cy="767459"/>
                  </a:xfrm>
                </p:grpSpPr>
                <p:sp>
                  <p:nvSpPr>
                    <p:cNvPr id="56" name="Rectangle 55"/>
                    <p:cNvSpPr/>
                    <p:nvPr/>
                  </p:nvSpPr>
                  <p:spPr>
                    <a:xfrm>
                      <a:off x="1540108" y="3878439"/>
                      <a:ext cx="2504384" cy="76745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lvl="1"/>
                      <a:r>
                        <a:rPr lang="en-US" sz="2000" dirty="0"/>
                        <a:t>Run by Regional contest staff</a:t>
                      </a:r>
                      <a:endParaRPr lang="en-US" sz="2000" dirty="0"/>
                    </a:p>
                  </p:txBody>
                </p:sp>
                <p:cxnSp>
                  <p:nvCxnSpPr>
                    <p:cNvPr id="57" name="Straight Connector 56"/>
                    <p:cNvCxnSpPr/>
                    <p:nvPr/>
                  </p:nvCxnSpPr>
                  <p:spPr>
                    <a:xfrm>
                      <a:off x="1961031" y="4574308"/>
                      <a:ext cx="1737360" cy="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2" name="Group 51"/>
                  <p:cNvGrpSpPr/>
                  <p:nvPr/>
                </p:nvGrpSpPr>
                <p:grpSpPr>
                  <a:xfrm>
                    <a:off x="1474705" y="4726214"/>
                    <a:ext cx="2527417" cy="783495"/>
                    <a:chOff x="1487776" y="4552081"/>
                    <a:chExt cx="2527417" cy="783495"/>
                  </a:xfrm>
                </p:grpSpPr>
                <p:sp>
                  <p:nvSpPr>
                    <p:cNvPr id="54" name="Rectangle 53"/>
                    <p:cNvSpPr/>
                    <p:nvPr/>
                  </p:nvSpPr>
                  <p:spPr>
                    <a:xfrm>
                      <a:off x="1487776" y="4552081"/>
                      <a:ext cx="2527417" cy="76746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lvl="1"/>
                      <a:r>
                        <a:rPr lang="en-US" sz="2000" dirty="0"/>
                        <a:t>Regional Winners get to go to World Finals</a:t>
                      </a:r>
                      <a:endParaRPr lang="en-US" sz="2000" dirty="0"/>
                    </a:p>
                  </p:txBody>
                </p:sp>
                <p:cxnSp>
                  <p:nvCxnSpPr>
                    <p:cNvPr id="55" name="Straight Connector 54"/>
                    <p:cNvCxnSpPr/>
                    <p:nvPr/>
                  </p:nvCxnSpPr>
                  <p:spPr>
                    <a:xfrm>
                      <a:off x="1991919" y="5335576"/>
                      <a:ext cx="1737360" cy="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9" name="TextBox 48"/>
                <p:cNvSpPr txBox="1"/>
                <p:nvPr/>
              </p:nvSpPr>
              <p:spPr>
                <a:xfrm>
                  <a:off x="1751954" y="2769458"/>
                  <a:ext cx="2207797" cy="6416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REGIONAL</a:t>
                  </a:r>
                  <a:endParaRPr lang="en-US" sz="3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41" name="Group 10"/>
            <p:cNvGrpSpPr>
              <a:grpSpLocks noChangeAspect="1"/>
            </p:cNvGrpSpPr>
            <p:nvPr/>
          </p:nvGrpSpPr>
          <p:grpSpPr bwMode="auto">
            <a:xfrm>
              <a:off x="5997436" y="1095029"/>
              <a:ext cx="715498" cy="777124"/>
              <a:chOff x="2942" y="1185"/>
              <a:chExt cx="1788" cy="1942"/>
            </a:xfrm>
            <a:solidFill>
              <a:schemeClr val="accent4"/>
            </a:solidFill>
          </p:grpSpPr>
          <p:sp>
            <p:nvSpPr>
              <p:cNvPr id="42" name="Freeform 12"/>
              <p:cNvSpPr>
                <a:spLocks noEditPoints="1"/>
              </p:cNvSpPr>
              <p:nvPr/>
            </p:nvSpPr>
            <p:spPr bwMode="auto">
              <a:xfrm>
                <a:off x="3414" y="2132"/>
                <a:ext cx="526" cy="524"/>
              </a:xfrm>
              <a:custGeom>
                <a:avLst/>
                <a:gdLst>
                  <a:gd name="T0" fmla="*/ 476 w 1051"/>
                  <a:gd name="T1" fmla="*/ 196 h 1049"/>
                  <a:gd name="T2" fmla="*/ 385 w 1051"/>
                  <a:gd name="T3" fmla="*/ 224 h 1049"/>
                  <a:gd name="T4" fmla="*/ 308 w 1051"/>
                  <a:gd name="T5" fmla="*/ 274 h 1049"/>
                  <a:gd name="T6" fmla="*/ 246 w 1051"/>
                  <a:gd name="T7" fmla="*/ 344 h 1049"/>
                  <a:gd name="T8" fmla="*/ 207 w 1051"/>
                  <a:gd name="T9" fmla="*/ 429 h 1049"/>
                  <a:gd name="T10" fmla="*/ 193 w 1051"/>
                  <a:gd name="T11" fmla="*/ 525 h 1049"/>
                  <a:gd name="T12" fmla="*/ 207 w 1051"/>
                  <a:gd name="T13" fmla="*/ 621 h 1049"/>
                  <a:gd name="T14" fmla="*/ 246 w 1051"/>
                  <a:gd name="T15" fmla="*/ 706 h 1049"/>
                  <a:gd name="T16" fmla="*/ 308 w 1051"/>
                  <a:gd name="T17" fmla="*/ 776 h 1049"/>
                  <a:gd name="T18" fmla="*/ 385 w 1051"/>
                  <a:gd name="T19" fmla="*/ 826 h 1049"/>
                  <a:gd name="T20" fmla="*/ 476 w 1051"/>
                  <a:gd name="T21" fmla="*/ 854 h 1049"/>
                  <a:gd name="T22" fmla="*/ 574 w 1051"/>
                  <a:gd name="T23" fmla="*/ 854 h 1049"/>
                  <a:gd name="T24" fmla="*/ 666 w 1051"/>
                  <a:gd name="T25" fmla="*/ 826 h 1049"/>
                  <a:gd name="T26" fmla="*/ 744 w 1051"/>
                  <a:gd name="T27" fmla="*/ 776 h 1049"/>
                  <a:gd name="T28" fmla="*/ 805 w 1051"/>
                  <a:gd name="T29" fmla="*/ 706 h 1049"/>
                  <a:gd name="T30" fmla="*/ 844 w 1051"/>
                  <a:gd name="T31" fmla="*/ 621 h 1049"/>
                  <a:gd name="T32" fmla="*/ 859 w 1051"/>
                  <a:gd name="T33" fmla="*/ 525 h 1049"/>
                  <a:gd name="T34" fmla="*/ 844 w 1051"/>
                  <a:gd name="T35" fmla="*/ 429 h 1049"/>
                  <a:gd name="T36" fmla="*/ 805 w 1051"/>
                  <a:gd name="T37" fmla="*/ 344 h 1049"/>
                  <a:gd name="T38" fmla="*/ 744 w 1051"/>
                  <a:gd name="T39" fmla="*/ 274 h 1049"/>
                  <a:gd name="T40" fmla="*/ 666 w 1051"/>
                  <a:gd name="T41" fmla="*/ 224 h 1049"/>
                  <a:gd name="T42" fmla="*/ 574 w 1051"/>
                  <a:gd name="T43" fmla="*/ 196 h 1049"/>
                  <a:gd name="T44" fmla="*/ 526 w 1051"/>
                  <a:gd name="T45" fmla="*/ 0 h 1049"/>
                  <a:gd name="T46" fmla="*/ 645 w 1051"/>
                  <a:gd name="T47" fmla="*/ 14 h 1049"/>
                  <a:gd name="T48" fmla="*/ 757 w 1051"/>
                  <a:gd name="T49" fmla="*/ 53 h 1049"/>
                  <a:gd name="T50" fmla="*/ 854 w 1051"/>
                  <a:gd name="T51" fmla="*/ 116 h 1049"/>
                  <a:gd name="T52" fmla="*/ 936 w 1051"/>
                  <a:gd name="T53" fmla="*/ 198 h 1049"/>
                  <a:gd name="T54" fmla="*/ 997 w 1051"/>
                  <a:gd name="T55" fmla="*/ 295 h 1049"/>
                  <a:gd name="T56" fmla="*/ 1038 w 1051"/>
                  <a:gd name="T57" fmla="*/ 404 h 1049"/>
                  <a:gd name="T58" fmla="*/ 1051 w 1051"/>
                  <a:gd name="T59" fmla="*/ 525 h 1049"/>
                  <a:gd name="T60" fmla="*/ 1038 w 1051"/>
                  <a:gd name="T61" fmla="*/ 644 h 1049"/>
                  <a:gd name="T62" fmla="*/ 997 w 1051"/>
                  <a:gd name="T63" fmla="*/ 755 h 1049"/>
                  <a:gd name="T64" fmla="*/ 936 w 1051"/>
                  <a:gd name="T65" fmla="*/ 852 h 1049"/>
                  <a:gd name="T66" fmla="*/ 854 w 1051"/>
                  <a:gd name="T67" fmla="*/ 934 h 1049"/>
                  <a:gd name="T68" fmla="*/ 757 w 1051"/>
                  <a:gd name="T69" fmla="*/ 995 h 1049"/>
                  <a:gd name="T70" fmla="*/ 645 w 1051"/>
                  <a:gd name="T71" fmla="*/ 1036 h 1049"/>
                  <a:gd name="T72" fmla="*/ 526 w 1051"/>
                  <a:gd name="T73" fmla="*/ 1049 h 1049"/>
                  <a:gd name="T74" fmla="*/ 405 w 1051"/>
                  <a:gd name="T75" fmla="*/ 1036 h 1049"/>
                  <a:gd name="T76" fmla="*/ 295 w 1051"/>
                  <a:gd name="T77" fmla="*/ 995 h 1049"/>
                  <a:gd name="T78" fmla="*/ 198 w 1051"/>
                  <a:gd name="T79" fmla="*/ 934 h 1049"/>
                  <a:gd name="T80" fmla="*/ 116 w 1051"/>
                  <a:gd name="T81" fmla="*/ 852 h 1049"/>
                  <a:gd name="T82" fmla="*/ 54 w 1051"/>
                  <a:gd name="T83" fmla="*/ 755 h 1049"/>
                  <a:gd name="T84" fmla="*/ 14 w 1051"/>
                  <a:gd name="T85" fmla="*/ 644 h 1049"/>
                  <a:gd name="T86" fmla="*/ 0 w 1051"/>
                  <a:gd name="T87" fmla="*/ 525 h 1049"/>
                  <a:gd name="T88" fmla="*/ 14 w 1051"/>
                  <a:gd name="T89" fmla="*/ 404 h 1049"/>
                  <a:gd name="T90" fmla="*/ 54 w 1051"/>
                  <a:gd name="T91" fmla="*/ 295 h 1049"/>
                  <a:gd name="T92" fmla="*/ 116 w 1051"/>
                  <a:gd name="T93" fmla="*/ 198 h 1049"/>
                  <a:gd name="T94" fmla="*/ 198 w 1051"/>
                  <a:gd name="T95" fmla="*/ 116 h 1049"/>
                  <a:gd name="T96" fmla="*/ 295 w 1051"/>
                  <a:gd name="T97" fmla="*/ 53 h 1049"/>
                  <a:gd name="T98" fmla="*/ 405 w 1051"/>
                  <a:gd name="T99" fmla="*/ 14 h 1049"/>
                  <a:gd name="T100" fmla="*/ 526 w 1051"/>
                  <a:gd name="T101" fmla="*/ 0 h 10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051" h="1049">
                    <a:moveTo>
                      <a:pt x="526" y="193"/>
                    </a:moveTo>
                    <a:lnTo>
                      <a:pt x="476" y="196"/>
                    </a:lnTo>
                    <a:lnTo>
                      <a:pt x="430" y="207"/>
                    </a:lnTo>
                    <a:lnTo>
                      <a:pt x="385" y="224"/>
                    </a:lnTo>
                    <a:lnTo>
                      <a:pt x="345" y="246"/>
                    </a:lnTo>
                    <a:lnTo>
                      <a:pt x="308" y="274"/>
                    </a:lnTo>
                    <a:lnTo>
                      <a:pt x="275" y="306"/>
                    </a:lnTo>
                    <a:lnTo>
                      <a:pt x="246" y="344"/>
                    </a:lnTo>
                    <a:lnTo>
                      <a:pt x="224" y="384"/>
                    </a:lnTo>
                    <a:lnTo>
                      <a:pt x="207" y="429"/>
                    </a:lnTo>
                    <a:lnTo>
                      <a:pt x="197" y="475"/>
                    </a:lnTo>
                    <a:lnTo>
                      <a:pt x="193" y="525"/>
                    </a:lnTo>
                    <a:lnTo>
                      <a:pt x="197" y="573"/>
                    </a:lnTo>
                    <a:lnTo>
                      <a:pt x="207" y="621"/>
                    </a:lnTo>
                    <a:lnTo>
                      <a:pt x="224" y="664"/>
                    </a:lnTo>
                    <a:lnTo>
                      <a:pt x="246" y="706"/>
                    </a:lnTo>
                    <a:lnTo>
                      <a:pt x="275" y="742"/>
                    </a:lnTo>
                    <a:lnTo>
                      <a:pt x="308" y="776"/>
                    </a:lnTo>
                    <a:lnTo>
                      <a:pt x="345" y="804"/>
                    </a:lnTo>
                    <a:lnTo>
                      <a:pt x="385" y="826"/>
                    </a:lnTo>
                    <a:lnTo>
                      <a:pt x="430" y="843"/>
                    </a:lnTo>
                    <a:lnTo>
                      <a:pt x="476" y="854"/>
                    </a:lnTo>
                    <a:lnTo>
                      <a:pt x="526" y="857"/>
                    </a:lnTo>
                    <a:lnTo>
                      <a:pt x="574" y="854"/>
                    </a:lnTo>
                    <a:lnTo>
                      <a:pt x="622" y="843"/>
                    </a:lnTo>
                    <a:lnTo>
                      <a:pt x="666" y="826"/>
                    </a:lnTo>
                    <a:lnTo>
                      <a:pt x="707" y="804"/>
                    </a:lnTo>
                    <a:lnTo>
                      <a:pt x="744" y="776"/>
                    </a:lnTo>
                    <a:lnTo>
                      <a:pt x="777" y="742"/>
                    </a:lnTo>
                    <a:lnTo>
                      <a:pt x="805" y="706"/>
                    </a:lnTo>
                    <a:lnTo>
                      <a:pt x="828" y="664"/>
                    </a:lnTo>
                    <a:lnTo>
                      <a:pt x="844" y="621"/>
                    </a:lnTo>
                    <a:lnTo>
                      <a:pt x="855" y="573"/>
                    </a:lnTo>
                    <a:lnTo>
                      <a:pt x="859" y="525"/>
                    </a:lnTo>
                    <a:lnTo>
                      <a:pt x="855" y="475"/>
                    </a:lnTo>
                    <a:lnTo>
                      <a:pt x="844" y="429"/>
                    </a:lnTo>
                    <a:lnTo>
                      <a:pt x="828" y="384"/>
                    </a:lnTo>
                    <a:lnTo>
                      <a:pt x="805" y="344"/>
                    </a:lnTo>
                    <a:lnTo>
                      <a:pt x="777" y="306"/>
                    </a:lnTo>
                    <a:lnTo>
                      <a:pt x="744" y="274"/>
                    </a:lnTo>
                    <a:lnTo>
                      <a:pt x="707" y="246"/>
                    </a:lnTo>
                    <a:lnTo>
                      <a:pt x="666" y="224"/>
                    </a:lnTo>
                    <a:lnTo>
                      <a:pt x="622" y="207"/>
                    </a:lnTo>
                    <a:lnTo>
                      <a:pt x="574" y="196"/>
                    </a:lnTo>
                    <a:lnTo>
                      <a:pt x="526" y="193"/>
                    </a:lnTo>
                    <a:close/>
                    <a:moveTo>
                      <a:pt x="526" y="0"/>
                    </a:moveTo>
                    <a:lnTo>
                      <a:pt x="587" y="4"/>
                    </a:lnTo>
                    <a:lnTo>
                      <a:pt x="645" y="14"/>
                    </a:lnTo>
                    <a:lnTo>
                      <a:pt x="702" y="31"/>
                    </a:lnTo>
                    <a:lnTo>
                      <a:pt x="757" y="53"/>
                    </a:lnTo>
                    <a:lnTo>
                      <a:pt x="807" y="82"/>
                    </a:lnTo>
                    <a:lnTo>
                      <a:pt x="854" y="116"/>
                    </a:lnTo>
                    <a:lnTo>
                      <a:pt x="897" y="154"/>
                    </a:lnTo>
                    <a:lnTo>
                      <a:pt x="936" y="198"/>
                    </a:lnTo>
                    <a:lnTo>
                      <a:pt x="969" y="244"/>
                    </a:lnTo>
                    <a:lnTo>
                      <a:pt x="997" y="295"/>
                    </a:lnTo>
                    <a:lnTo>
                      <a:pt x="1020" y="348"/>
                    </a:lnTo>
                    <a:lnTo>
                      <a:pt x="1038" y="404"/>
                    </a:lnTo>
                    <a:lnTo>
                      <a:pt x="1047" y="464"/>
                    </a:lnTo>
                    <a:lnTo>
                      <a:pt x="1051" y="525"/>
                    </a:lnTo>
                    <a:lnTo>
                      <a:pt x="1047" y="585"/>
                    </a:lnTo>
                    <a:lnTo>
                      <a:pt x="1038" y="644"/>
                    </a:lnTo>
                    <a:lnTo>
                      <a:pt x="1020" y="701"/>
                    </a:lnTo>
                    <a:lnTo>
                      <a:pt x="997" y="755"/>
                    </a:lnTo>
                    <a:lnTo>
                      <a:pt x="969" y="805"/>
                    </a:lnTo>
                    <a:lnTo>
                      <a:pt x="936" y="852"/>
                    </a:lnTo>
                    <a:lnTo>
                      <a:pt x="897" y="895"/>
                    </a:lnTo>
                    <a:lnTo>
                      <a:pt x="854" y="934"/>
                    </a:lnTo>
                    <a:lnTo>
                      <a:pt x="807" y="967"/>
                    </a:lnTo>
                    <a:lnTo>
                      <a:pt x="757" y="995"/>
                    </a:lnTo>
                    <a:lnTo>
                      <a:pt x="702" y="1018"/>
                    </a:lnTo>
                    <a:lnTo>
                      <a:pt x="645" y="1036"/>
                    </a:lnTo>
                    <a:lnTo>
                      <a:pt x="587" y="1045"/>
                    </a:lnTo>
                    <a:lnTo>
                      <a:pt x="526" y="1049"/>
                    </a:lnTo>
                    <a:lnTo>
                      <a:pt x="464" y="1045"/>
                    </a:lnTo>
                    <a:lnTo>
                      <a:pt x="405" y="1036"/>
                    </a:lnTo>
                    <a:lnTo>
                      <a:pt x="348" y="1018"/>
                    </a:lnTo>
                    <a:lnTo>
                      <a:pt x="295" y="995"/>
                    </a:lnTo>
                    <a:lnTo>
                      <a:pt x="244" y="967"/>
                    </a:lnTo>
                    <a:lnTo>
                      <a:pt x="198" y="934"/>
                    </a:lnTo>
                    <a:lnTo>
                      <a:pt x="154" y="895"/>
                    </a:lnTo>
                    <a:lnTo>
                      <a:pt x="116" y="852"/>
                    </a:lnTo>
                    <a:lnTo>
                      <a:pt x="83" y="805"/>
                    </a:lnTo>
                    <a:lnTo>
                      <a:pt x="54" y="755"/>
                    </a:lnTo>
                    <a:lnTo>
                      <a:pt x="31" y="701"/>
                    </a:lnTo>
                    <a:lnTo>
                      <a:pt x="14" y="644"/>
                    </a:lnTo>
                    <a:lnTo>
                      <a:pt x="3" y="585"/>
                    </a:lnTo>
                    <a:lnTo>
                      <a:pt x="0" y="525"/>
                    </a:lnTo>
                    <a:lnTo>
                      <a:pt x="3" y="464"/>
                    </a:lnTo>
                    <a:lnTo>
                      <a:pt x="14" y="404"/>
                    </a:lnTo>
                    <a:lnTo>
                      <a:pt x="31" y="348"/>
                    </a:lnTo>
                    <a:lnTo>
                      <a:pt x="54" y="295"/>
                    </a:lnTo>
                    <a:lnTo>
                      <a:pt x="83" y="244"/>
                    </a:lnTo>
                    <a:lnTo>
                      <a:pt x="116" y="198"/>
                    </a:lnTo>
                    <a:lnTo>
                      <a:pt x="154" y="154"/>
                    </a:lnTo>
                    <a:lnTo>
                      <a:pt x="198" y="116"/>
                    </a:lnTo>
                    <a:lnTo>
                      <a:pt x="244" y="82"/>
                    </a:lnTo>
                    <a:lnTo>
                      <a:pt x="295" y="53"/>
                    </a:lnTo>
                    <a:lnTo>
                      <a:pt x="348" y="31"/>
                    </a:lnTo>
                    <a:lnTo>
                      <a:pt x="405" y="14"/>
                    </a:lnTo>
                    <a:lnTo>
                      <a:pt x="464" y="4"/>
                    </a:lnTo>
                    <a:lnTo>
                      <a:pt x="5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3" name="Freeform 13"/>
              <p:cNvSpPr>
                <a:spLocks noEditPoints="1"/>
              </p:cNvSpPr>
              <p:nvPr/>
            </p:nvSpPr>
            <p:spPr bwMode="auto">
              <a:xfrm>
                <a:off x="2942" y="1185"/>
                <a:ext cx="1788" cy="1942"/>
              </a:xfrm>
              <a:custGeom>
                <a:avLst/>
                <a:gdLst>
                  <a:gd name="T0" fmla="*/ 1312 w 3576"/>
                  <a:gd name="T1" fmla="*/ 1380 h 3883"/>
                  <a:gd name="T2" fmla="*/ 867 w 3576"/>
                  <a:gd name="T3" fmla="*/ 1562 h 3883"/>
                  <a:gd name="T4" fmla="*/ 637 w 3576"/>
                  <a:gd name="T5" fmla="*/ 1447 h 3883"/>
                  <a:gd name="T6" fmla="*/ 623 w 3576"/>
                  <a:gd name="T7" fmla="*/ 1796 h 3883"/>
                  <a:gd name="T8" fmla="*/ 437 w 3576"/>
                  <a:gd name="T9" fmla="*/ 2238 h 3883"/>
                  <a:gd name="T10" fmla="*/ 193 w 3576"/>
                  <a:gd name="T11" fmla="*/ 2318 h 3883"/>
                  <a:gd name="T12" fmla="*/ 431 w 3576"/>
                  <a:gd name="T13" fmla="*/ 2575 h 3883"/>
                  <a:gd name="T14" fmla="*/ 612 w 3576"/>
                  <a:gd name="T15" fmla="*/ 3020 h 3883"/>
                  <a:gd name="T16" fmla="*/ 496 w 3576"/>
                  <a:gd name="T17" fmla="*/ 3249 h 3883"/>
                  <a:gd name="T18" fmla="*/ 847 w 3576"/>
                  <a:gd name="T19" fmla="*/ 3262 h 3883"/>
                  <a:gd name="T20" fmla="*/ 1290 w 3576"/>
                  <a:gd name="T21" fmla="*/ 3449 h 3883"/>
                  <a:gd name="T22" fmla="*/ 1369 w 3576"/>
                  <a:gd name="T23" fmla="*/ 3692 h 3883"/>
                  <a:gd name="T24" fmla="*/ 1627 w 3576"/>
                  <a:gd name="T25" fmla="*/ 3454 h 3883"/>
                  <a:gd name="T26" fmla="*/ 2073 w 3576"/>
                  <a:gd name="T27" fmla="*/ 3274 h 3883"/>
                  <a:gd name="T28" fmla="*/ 2303 w 3576"/>
                  <a:gd name="T29" fmla="*/ 3389 h 3883"/>
                  <a:gd name="T30" fmla="*/ 2317 w 3576"/>
                  <a:gd name="T31" fmla="*/ 3040 h 3883"/>
                  <a:gd name="T32" fmla="*/ 2503 w 3576"/>
                  <a:gd name="T33" fmla="*/ 2598 h 3883"/>
                  <a:gd name="T34" fmla="*/ 2747 w 3576"/>
                  <a:gd name="T35" fmla="*/ 2517 h 3883"/>
                  <a:gd name="T36" fmla="*/ 2509 w 3576"/>
                  <a:gd name="T37" fmla="*/ 2260 h 3883"/>
                  <a:gd name="T38" fmla="*/ 2151 w 3576"/>
                  <a:gd name="T39" fmla="*/ 2321 h 3883"/>
                  <a:gd name="T40" fmla="*/ 2055 w 3576"/>
                  <a:gd name="T41" fmla="*/ 2224 h 3883"/>
                  <a:gd name="T42" fmla="*/ 1711 w 3576"/>
                  <a:gd name="T43" fmla="*/ 1787 h 3883"/>
                  <a:gd name="T44" fmla="*/ 1529 w 3576"/>
                  <a:gd name="T45" fmla="*/ 1486 h 3883"/>
                  <a:gd name="T46" fmla="*/ 1848 w 3576"/>
                  <a:gd name="T47" fmla="*/ 219 h 3883"/>
                  <a:gd name="T48" fmla="*/ 1717 w 3576"/>
                  <a:gd name="T49" fmla="*/ 433 h 3883"/>
                  <a:gd name="T50" fmla="*/ 1816 w 3576"/>
                  <a:gd name="T51" fmla="*/ 1626 h 3883"/>
                  <a:gd name="T52" fmla="*/ 2200 w 3576"/>
                  <a:gd name="T53" fmla="*/ 1685 h 3883"/>
                  <a:gd name="T54" fmla="*/ 2748 w 3576"/>
                  <a:gd name="T55" fmla="*/ 1681 h 3883"/>
                  <a:gd name="T56" fmla="*/ 3285 w 3576"/>
                  <a:gd name="T57" fmla="*/ 1626 h 3883"/>
                  <a:gd name="T58" fmla="*/ 3384 w 3576"/>
                  <a:gd name="T59" fmla="*/ 433 h 3883"/>
                  <a:gd name="T60" fmla="*/ 3254 w 3576"/>
                  <a:gd name="T61" fmla="*/ 219 h 3883"/>
                  <a:gd name="T62" fmla="*/ 3197 w 3576"/>
                  <a:gd name="T63" fmla="*/ 4 h 3883"/>
                  <a:gd name="T64" fmla="*/ 3498 w 3576"/>
                  <a:gd name="T65" fmla="*/ 186 h 3883"/>
                  <a:gd name="T66" fmla="*/ 3572 w 3576"/>
                  <a:gd name="T67" fmla="*/ 1486 h 3883"/>
                  <a:gd name="T68" fmla="*/ 3390 w 3576"/>
                  <a:gd name="T69" fmla="*/ 1787 h 3883"/>
                  <a:gd name="T70" fmla="*/ 2635 w 3576"/>
                  <a:gd name="T71" fmla="*/ 1995 h 3883"/>
                  <a:gd name="T72" fmla="*/ 2926 w 3576"/>
                  <a:gd name="T73" fmla="*/ 2173 h 3883"/>
                  <a:gd name="T74" fmla="*/ 2891 w 3576"/>
                  <a:gd name="T75" fmla="*/ 2697 h 3883"/>
                  <a:gd name="T76" fmla="*/ 2567 w 3576"/>
                  <a:gd name="T77" fmla="*/ 2995 h 3883"/>
                  <a:gd name="T78" fmla="*/ 2672 w 3576"/>
                  <a:gd name="T79" fmla="*/ 3274 h 3883"/>
                  <a:gd name="T80" fmla="*/ 2292 w 3576"/>
                  <a:gd name="T81" fmla="*/ 3620 h 3883"/>
                  <a:gd name="T82" fmla="*/ 1909 w 3576"/>
                  <a:gd name="T83" fmla="*/ 3576 h 3883"/>
                  <a:gd name="T84" fmla="*/ 1714 w 3576"/>
                  <a:gd name="T85" fmla="*/ 3870 h 3883"/>
                  <a:gd name="T86" fmla="*/ 1190 w 3576"/>
                  <a:gd name="T87" fmla="*/ 3836 h 3883"/>
                  <a:gd name="T88" fmla="*/ 891 w 3576"/>
                  <a:gd name="T89" fmla="*/ 3512 h 3883"/>
                  <a:gd name="T90" fmla="*/ 606 w 3576"/>
                  <a:gd name="T91" fmla="*/ 3616 h 3883"/>
                  <a:gd name="T92" fmla="*/ 264 w 3576"/>
                  <a:gd name="T93" fmla="*/ 3238 h 3883"/>
                  <a:gd name="T94" fmla="*/ 309 w 3576"/>
                  <a:gd name="T95" fmla="*/ 2856 h 3883"/>
                  <a:gd name="T96" fmla="*/ 13 w 3576"/>
                  <a:gd name="T97" fmla="*/ 2661 h 3883"/>
                  <a:gd name="T98" fmla="*/ 47 w 3576"/>
                  <a:gd name="T99" fmla="*/ 2139 h 3883"/>
                  <a:gd name="T100" fmla="*/ 372 w 3576"/>
                  <a:gd name="T101" fmla="*/ 1840 h 3883"/>
                  <a:gd name="T102" fmla="*/ 265 w 3576"/>
                  <a:gd name="T103" fmla="*/ 1568 h 3883"/>
                  <a:gd name="T104" fmla="*/ 626 w 3576"/>
                  <a:gd name="T105" fmla="*/ 1215 h 3883"/>
                  <a:gd name="T106" fmla="*/ 959 w 3576"/>
                  <a:gd name="T107" fmla="*/ 1289 h 3883"/>
                  <a:gd name="T108" fmla="*/ 1206 w 3576"/>
                  <a:gd name="T109" fmla="*/ 980 h 3883"/>
                  <a:gd name="T110" fmla="*/ 1539 w 3576"/>
                  <a:gd name="T111" fmla="*/ 326 h 3883"/>
                  <a:gd name="T112" fmla="*/ 1755 w 3576"/>
                  <a:gd name="T113" fmla="*/ 51 h 3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576" h="3883">
                    <a:moveTo>
                      <a:pt x="1369" y="1143"/>
                    </a:moveTo>
                    <a:lnTo>
                      <a:pt x="1369" y="1293"/>
                    </a:lnTo>
                    <a:lnTo>
                      <a:pt x="1367" y="1315"/>
                    </a:lnTo>
                    <a:lnTo>
                      <a:pt x="1360" y="1337"/>
                    </a:lnTo>
                    <a:lnTo>
                      <a:pt x="1347" y="1354"/>
                    </a:lnTo>
                    <a:lnTo>
                      <a:pt x="1331" y="1370"/>
                    </a:lnTo>
                    <a:lnTo>
                      <a:pt x="1312" y="1380"/>
                    </a:lnTo>
                    <a:lnTo>
                      <a:pt x="1290" y="1387"/>
                    </a:lnTo>
                    <a:lnTo>
                      <a:pt x="1214" y="1403"/>
                    </a:lnTo>
                    <a:lnTo>
                      <a:pt x="1141" y="1424"/>
                    </a:lnTo>
                    <a:lnTo>
                      <a:pt x="1068" y="1451"/>
                    </a:lnTo>
                    <a:lnTo>
                      <a:pt x="1000" y="1483"/>
                    </a:lnTo>
                    <a:lnTo>
                      <a:pt x="932" y="1520"/>
                    </a:lnTo>
                    <a:lnTo>
                      <a:pt x="867" y="1562"/>
                    </a:lnTo>
                    <a:lnTo>
                      <a:pt x="847" y="1573"/>
                    </a:lnTo>
                    <a:lnTo>
                      <a:pt x="825" y="1579"/>
                    </a:lnTo>
                    <a:lnTo>
                      <a:pt x="803" y="1580"/>
                    </a:lnTo>
                    <a:lnTo>
                      <a:pt x="782" y="1575"/>
                    </a:lnTo>
                    <a:lnTo>
                      <a:pt x="761" y="1566"/>
                    </a:lnTo>
                    <a:lnTo>
                      <a:pt x="744" y="1552"/>
                    </a:lnTo>
                    <a:lnTo>
                      <a:pt x="637" y="1447"/>
                    </a:lnTo>
                    <a:lnTo>
                      <a:pt x="496" y="1587"/>
                    </a:lnTo>
                    <a:lnTo>
                      <a:pt x="602" y="1694"/>
                    </a:lnTo>
                    <a:lnTo>
                      <a:pt x="616" y="1711"/>
                    </a:lnTo>
                    <a:lnTo>
                      <a:pt x="625" y="1731"/>
                    </a:lnTo>
                    <a:lnTo>
                      <a:pt x="630" y="1753"/>
                    </a:lnTo>
                    <a:lnTo>
                      <a:pt x="629" y="1775"/>
                    </a:lnTo>
                    <a:lnTo>
                      <a:pt x="623" y="1796"/>
                    </a:lnTo>
                    <a:lnTo>
                      <a:pt x="612" y="1816"/>
                    </a:lnTo>
                    <a:lnTo>
                      <a:pt x="570" y="1881"/>
                    </a:lnTo>
                    <a:lnTo>
                      <a:pt x="533" y="1948"/>
                    </a:lnTo>
                    <a:lnTo>
                      <a:pt x="501" y="2017"/>
                    </a:lnTo>
                    <a:lnTo>
                      <a:pt x="475" y="2089"/>
                    </a:lnTo>
                    <a:lnTo>
                      <a:pt x="453" y="2163"/>
                    </a:lnTo>
                    <a:lnTo>
                      <a:pt x="437" y="2238"/>
                    </a:lnTo>
                    <a:lnTo>
                      <a:pt x="431" y="2260"/>
                    </a:lnTo>
                    <a:lnTo>
                      <a:pt x="419" y="2280"/>
                    </a:lnTo>
                    <a:lnTo>
                      <a:pt x="404" y="2295"/>
                    </a:lnTo>
                    <a:lnTo>
                      <a:pt x="386" y="2308"/>
                    </a:lnTo>
                    <a:lnTo>
                      <a:pt x="365" y="2315"/>
                    </a:lnTo>
                    <a:lnTo>
                      <a:pt x="342" y="2318"/>
                    </a:lnTo>
                    <a:lnTo>
                      <a:pt x="193" y="2318"/>
                    </a:lnTo>
                    <a:lnTo>
                      <a:pt x="193" y="2517"/>
                    </a:lnTo>
                    <a:lnTo>
                      <a:pt x="342" y="2517"/>
                    </a:lnTo>
                    <a:lnTo>
                      <a:pt x="365" y="2521"/>
                    </a:lnTo>
                    <a:lnTo>
                      <a:pt x="386" y="2528"/>
                    </a:lnTo>
                    <a:lnTo>
                      <a:pt x="404" y="2540"/>
                    </a:lnTo>
                    <a:lnTo>
                      <a:pt x="419" y="2556"/>
                    </a:lnTo>
                    <a:lnTo>
                      <a:pt x="431" y="2575"/>
                    </a:lnTo>
                    <a:lnTo>
                      <a:pt x="437" y="2598"/>
                    </a:lnTo>
                    <a:lnTo>
                      <a:pt x="453" y="2673"/>
                    </a:lnTo>
                    <a:lnTo>
                      <a:pt x="475" y="2747"/>
                    </a:lnTo>
                    <a:lnTo>
                      <a:pt x="501" y="2817"/>
                    </a:lnTo>
                    <a:lnTo>
                      <a:pt x="533" y="2887"/>
                    </a:lnTo>
                    <a:lnTo>
                      <a:pt x="570" y="2955"/>
                    </a:lnTo>
                    <a:lnTo>
                      <a:pt x="612" y="3020"/>
                    </a:lnTo>
                    <a:lnTo>
                      <a:pt x="623" y="3040"/>
                    </a:lnTo>
                    <a:lnTo>
                      <a:pt x="629" y="3061"/>
                    </a:lnTo>
                    <a:lnTo>
                      <a:pt x="630" y="3083"/>
                    </a:lnTo>
                    <a:lnTo>
                      <a:pt x="625" y="3105"/>
                    </a:lnTo>
                    <a:lnTo>
                      <a:pt x="616" y="3125"/>
                    </a:lnTo>
                    <a:lnTo>
                      <a:pt x="602" y="3142"/>
                    </a:lnTo>
                    <a:lnTo>
                      <a:pt x="496" y="3249"/>
                    </a:lnTo>
                    <a:lnTo>
                      <a:pt x="637" y="3389"/>
                    </a:lnTo>
                    <a:lnTo>
                      <a:pt x="744" y="3284"/>
                    </a:lnTo>
                    <a:lnTo>
                      <a:pt x="761" y="3270"/>
                    </a:lnTo>
                    <a:lnTo>
                      <a:pt x="782" y="3261"/>
                    </a:lnTo>
                    <a:lnTo>
                      <a:pt x="803" y="3256"/>
                    </a:lnTo>
                    <a:lnTo>
                      <a:pt x="825" y="3257"/>
                    </a:lnTo>
                    <a:lnTo>
                      <a:pt x="847" y="3262"/>
                    </a:lnTo>
                    <a:lnTo>
                      <a:pt x="867" y="3274"/>
                    </a:lnTo>
                    <a:lnTo>
                      <a:pt x="932" y="3315"/>
                    </a:lnTo>
                    <a:lnTo>
                      <a:pt x="998" y="3353"/>
                    </a:lnTo>
                    <a:lnTo>
                      <a:pt x="1068" y="3385"/>
                    </a:lnTo>
                    <a:lnTo>
                      <a:pt x="1141" y="3411"/>
                    </a:lnTo>
                    <a:lnTo>
                      <a:pt x="1214" y="3432"/>
                    </a:lnTo>
                    <a:lnTo>
                      <a:pt x="1290" y="3449"/>
                    </a:lnTo>
                    <a:lnTo>
                      <a:pt x="1312" y="3454"/>
                    </a:lnTo>
                    <a:lnTo>
                      <a:pt x="1331" y="3466"/>
                    </a:lnTo>
                    <a:lnTo>
                      <a:pt x="1347" y="3480"/>
                    </a:lnTo>
                    <a:lnTo>
                      <a:pt x="1360" y="3499"/>
                    </a:lnTo>
                    <a:lnTo>
                      <a:pt x="1367" y="3519"/>
                    </a:lnTo>
                    <a:lnTo>
                      <a:pt x="1369" y="3543"/>
                    </a:lnTo>
                    <a:lnTo>
                      <a:pt x="1369" y="3692"/>
                    </a:lnTo>
                    <a:lnTo>
                      <a:pt x="1569" y="3692"/>
                    </a:lnTo>
                    <a:lnTo>
                      <a:pt x="1569" y="3543"/>
                    </a:lnTo>
                    <a:lnTo>
                      <a:pt x="1573" y="3519"/>
                    </a:lnTo>
                    <a:lnTo>
                      <a:pt x="1580" y="3499"/>
                    </a:lnTo>
                    <a:lnTo>
                      <a:pt x="1592" y="3480"/>
                    </a:lnTo>
                    <a:lnTo>
                      <a:pt x="1608" y="3466"/>
                    </a:lnTo>
                    <a:lnTo>
                      <a:pt x="1627" y="3454"/>
                    </a:lnTo>
                    <a:lnTo>
                      <a:pt x="1650" y="3449"/>
                    </a:lnTo>
                    <a:lnTo>
                      <a:pt x="1726" y="3432"/>
                    </a:lnTo>
                    <a:lnTo>
                      <a:pt x="1799" y="3411"/>
                    </a:lnTo>
                    <a:lnTo>
                      <a:pt x="1871" y="3385"/>
                    </a:lnTo>
                    <a:lnTo>
                      <a:pt x="1940" y="3353"/>
                    </a:lnTo>
                    <a:lnTo>
                      <a:pt x="2008" y="3315"/>
                    </a:lnTo>
                    <a:lnTo>
                      <a:pt x="2073" y="3274"/>
                    </a:lnTo>
                    <a:lnTo>
                      <a:pt x="2093" y="3262"/>
                    </a:lnTo>
                    <a:lnTo>
                      <a:pt x="2114" y="3257"/>
                    </a:lnTo>
                    <a:lnTo>
                      <a:pt x="2137" y="3256"/>
                    </a:lnTo>
                    <a:lnTo>
                      <a:pt x="2158" y="3261"/>
                    </a:lnTo>
                    <a:lnTo>
                      <a:pt x="2178" y="3270"/>
                    </a:lnTo>
                    <a:lnTo>
                      <a:pt x="2196" y="3284"/>
                    </a:lnTo>
                    <a:lnTo>
                      <a:pt x="2303" y="3389"/>
                    </a:lnTo>
                    <a:lnTo>
                      <a:pt x="2444" y="3249"/>
                    </a:lnTo>
                    <a:lnTo>
                      <a:pt x="2338" y="3142"/>
                    </a:lnTo>
                    <a:lnTo>
                      <a:pt x="2324" y="3125"/>
                    </a:lnTo>
                    <a:lnTo>
                      <a:pt x="2314" y="3105"/>
                    </a:lnTo>
                    <a:lnTo>
                      <a:pt x="2310" y="3083"/>
                    </a:lnTo>
                    <a:lnTo>
                      <a:pt x="2311" y="3061"/>
                    </a:lnTo>
                    <a:lnTo>
                      <a:pt x="2317" y="3040"/>
                    </a:lnTo>
                    <a:lnTo>
                      <a:pt x="2327" y="3020"/>
                    </a:lnTo>
                    <a:lnTo>
                      <a:pt x="2369" y="2955"/>
                    </a:lnTo>
                    <a:lnTo>
                      <a:pt x="2407" y="2887"/>
                    </a:lnTo>
                    <a:lnTo>
                      <a:pt x="2439" y="2817"/>
                    </a:lnTo>
                    <a:lnTo>
                      <a:pt x="2465" y="2747"/>
                    </a:lnTo>
                    <a:lnTo>
                      <a:pt x="2486" y="2673"/>
                    </a:lnTo>
                    <a:lnTo>
                      <a:pt x="2503" y="2598"/>
                    </a:lnTo>
                    <a:lnTo>
                      <a:pt x="2509" y="2575"/>
                    </a:lnTo>
                    <a:lnTo>
                      <a:pt x="2521" y="2556"/>
                    </a:lnTo>
                    <a:lnTo>
                      <a:pt x="2535" y="2540"/>
                    </a:lnTo>
                    <a:lnTo>
                      <a:pt x="2554" y="2528"/>
                    </a:lnTo>
                    <a:lnTo>
                      <a:pt x="2575" y="2521"/>
                    </a:lnTo>
                    <a:lnTo>
                      <a:pt x="2598" y="2517"/>
                    </a:lnTo>
                    <a:lnTo>
                      <a:pt x="2747" y="2517"/>
                    </a:lnTo>
                    <a:lnTo>
                      <a:pt x="2747" y="2318"/>
                    </a:lnTo>
                    <a:lnTo>
                      <a:pt x="2598" y="2318"/>
                    </a:lnTo>
                    <a:lnTo>
                      <a:pt x="2575" y="2315"/>
                    </a:lnTo>
                    <a:lnTo>
                      <a:pt x="2554" y="2308"/>
                    </a:lnTo>
                    <a:lnTo>
                      <a:pt x="2535" y="2295"/>
                    </a:lnTo>
                    <a:lnTo>
                      <a:pt x="2521" y="2280"/>
                    </a:lnTo>
                    <a:lnTo>
                      <a:pt x="2509" y="2260"/>
                    </a:lnTo>
                    <a:lnTo>
                      <a:pt x="2503" y="2238"/>
                    </a:lnTo>
                    <a:lnTo>
                      <a:pt x="2490" y="2175"/>
                    </a:lnTo>
                    <a:lnTo>
                      <a:pt x="2472" y="2112"/>
                    </a:lnTo>
                    <a:lnTo>
                      <a:pt x="2208" y="2302"/>
                    </a:lnTo>
                    <a:lnTo>
                      <a:pt x="2190" y="2313"/>
                    </a:lnTo>
                    <a:lnTo>
                      <a:pt x="2171" y="2319"/>
                    </a:lnTo>
                    <a:lnTo>
                      <a:pt x="2151" y="2321"/>
                    </a:lnTo>
                    <a:lnTo>
                      <a:pt x="2128" y="2318"/>
                    </a:lnTo>
                    <a:lnTo>
                      <a:pt x="2107" y="2310"/>
                    </a:lnTo>
                    <a:lnTo>
                      <a:pt x="2089" y="2299"/>
                    </a:lnTo>
                    <a:lnTo>
                      <a:pt x="2075" y="2283"/>
                    </a:lnTo>
                    <a:lnTo>
                      <a:pt x="2064" y="2266"/>
                    </a:lnTo>
                    <a:lnTo>
                      <a:pt x="2057" y="2245"/>
                    </a:lnTo>
                    <a:lnTo>
                      <a:pt x="2055" y="2224"/>
                    </a:lnTo>
                    <a:lnTo>
                      <a:pt x="2055" y="1864"/>
                    </a:lnTo>
                    <a:lnTo>
                      <a:pt x="1958" y="1864"/>
                    </a:lnTo>
                    <a:lnTo>
                      <a:pt x="1905" y="1860"/>
                    </a:lnTo>
                    <a:lnTo>
                      <a:pt x="1851" y="1851"/>
                    </a:lnTo>
                    <a:lnTo>
                      <a:pt x="1802" y="1835"/>
                    </a:lnTo>
                    <a:lnTo>
                      <a:pt x="1755" y="1813"/>
                    </a:lnTo>
                    <a:lnTo>
                      <a:pt x="1711" y="1787"/>
                    </a:lnTo>
                    <a:lnTo>
                      <a:pt x="1671" y="1755"/>
                    </a:lnTo>
                    <a:lnTo>
                      <a:pt x="1634" y="1718"/>
                    </a:lnTo>
                    <a:lnTo>
                      <a:pt x="1603" y="1678"/>
                    </a:lnTo>
                    <a:lnTo>
                      <a:pt x="1576" y="1634"/>
                    </a:lnTo>
                    <a:lnTo>
                      <a:pt x="1554" y="1587"/>
                    </a:lnTo>
                    <a:lnTo>
                      <a:pt x="1539" y="1538"/>
                    </a:lnTo>
                    <a:lnTo>
                      <a:pt x="1529" y="1486"/>
                    </a:lnTo>
                    <a:lnTo>
                      <a:pt x="1526" y="1431"/>
                    </a:lnTo>
                    <a:lnTo>
                      <a:pt x="1526" y="1143"/>
                    </a:lnTo>
                    <a:lnTo>
                      <a:pt x="1369" y="1143"/>
                    </a:lnTo>
                    <a:close/>
                    <a:moveTo>
                      <a:pt x="1958" y="191"/>
                    </a:moveTo>
                    <a:lnTo>
                      <a:pt x="1919" y="195"/>
                    </a:lnTo>
                    <a:lnTo>
                      <a:pt x="1882" y="204"/>
                    </a:lnTo>
                    <a:lnTo>
                      <a:pt x="1848" y="219"/>
                    </a:lnTo>
                    <a:lnTo>
                      <a:pt x="1816" y="239"/>
                    </a:lnTo>
                    <a:lnTo>
                      <a:pt x="1788" y="262"/>
                    </a:lnTo>
                    <a:lnTo>
                      <a:pt x="1764" y="291"/>
                    </a:lnTo>
                    <a:lnTo>
                      <a:pt x="1745" y="323"/>
                    </a:lnTo>
                    <a:lnTo>
                      <a:pt x="1729" y="357"/>
                    </a:lnTo>
                    <a:lnTo>
                      <a:pt x="1721" y="394"/>
                    </a:lnTo>
                    <a:lnTo>
                      <a:pt x="1717" y="433"/>
                    </a:lnTo>
                    <a:lnTo>
                      <a:pt x="1717" y="1431"/>
                    </a:lnTo>
                    <a:lnTo>
                      <a:pt x="1721" y="1470"/>
                    </a:lnTo>
                    <a:lnTo>
                      <a:pt x="1729" y="1508"/>
                    </a:lnTo>
                    <a:lnTo>
                      <a:pt x="1745" y="1542"/>
                    </a:lnTo>
                    <a:lnTo>
                      <a:pt x="1764" y="1574"/>
                    </a:lnTo>
                    <a:lnTo>
                      <a:pt x="1788" y="1601"/>
                    </a:lnTo>
                    <a:lnTo>
                      <a:pt x="1816" y="1626"/>
                    </a:lnTo>
                    <a:lnTo>
                      <a:pt x="1848" y="1645"/>
                    </a:lnTo>
                    <a:lnTo>
                      <a:pt x="1882" y="1660"/>
                    </a:lnTo>
                    <a:lnTo>
                      <a:pt x="1919" y="1669"/>
                    </a:lnTo>
                    <a:lnTo>
                      <a:pt x="1958" y="1672"/>
                    </a:lnTo>
                    <a:lnTo>
                      <a:pt x="2151" y="1672"/>
                    </a:lnTo>
                    <a:lnTo>
                      <a:pt x="2177" y="1676"/>
                    </a:lnTo>
                    <a:lnTo>
                      <a:pt x="2200" y="1685"/>
                    </a:lnTo>
                    <a:lnTo>
                      <a:pt x="2220" y="1701"/>
                    </a:lnTo>
                    <a:lnTo>
                      <a:pt x="2234" y="1720"/>
                    </a:lnTo>
                    <a:lnTo>
                      <a:pt x="2243" y="1743"/>
                    </a:lnTo>
                    <a:lnTo>
                      <a:pt x="2247" y="1768"/>
                    </a:lnTo>
                    <a:lnTo>
                      <a:pt x="2247" y="2037"/>
                    </a:lnTo>
                    <a:lnTo>
                      <a:pt x="2730" y="1690"/>
                    </a:lnTo>
                    <a:lnTo>
                      <a:pt x="2748" y="1681"/>
                    </a:lnTo>
                    <a:lnTo>
                      <a:pt x="2767" y="1675"/>
                    </a:lnTo>
                    <a:lnTo>
                      <a:pt x="2787" y="1672"/>
                    </a:lnTo>
                    <a:lnTo>
                      <a:pt x="3142" y="1672"/>
                    </a:lnTo>
                    <a:lnTo>
                      <a:pt x="3182" y="1669"/>
                    </a:lnTo>
                    <a:lnTo>
                      <a:pt x="3218" y="1660"/>
                    </a:lnTo>
                    <a:lnTo>
                      <a:pt x="3254" y="1645"/>
                    </a:lnTo>
                    <a:lnTo>
                      <a:pt x="3285" y="1626"/>
                    </a:lnTo>
                    <a:lnTo>
                      <a:pt x="3313" y="1601"/>
                    </a:lnTo>
                    <a:lnTo>
                      <a:pt x="3337" y="1574"/>
                    </a:lnTo>
                    <a:lnTo>
                      <a:pt x="3357" y="1542"/>
                    </a:lnTo>
                    <a:lnTo>
                      <a:pt x="3371" y="1508"/>
                    </a:lnTo>
                    <a:lnTo>
                      <a:pt x="3381" y="1470"/>
                    </a:lnTo>
                    <a:lnTo>
                      <a:pt x="3384" y="1431"/>
                    </a:lnTo>
                    <a:lnTo>
                      <a:pt x="3384" y="433"/>
                    </a:lnTo>
                    <a:lnTo>
                      <a:pt x="3381" y="394"/>
                    </a:lnTo>
                    <a:lnTo>
                      <a:pt x="3371" y="357"/>
                    </a:lnTo>
                    <a:lnTo>
                      <a:pt x="3357" y="323"/>
                    </a:lnTo>
                    <a:lnTo>
                      <a:pt x="3337" y="291"/>
                    </a:lnTo>
                    <a:lnTo>
                      <a:pt x="3313" y="262"/>
                    </a:lnTo>
                    <a:lnTo>
                      <a:pt x="3285" y="239"/>
                    </a:lnTo>
                    <a:lnTo>
                      <a:pt x="3254" y="219"/>
                    </a:lnTo>
                    <a:lnTo>
                      <a:pt x="3218" y="204"/>
                    </a:lnTo>
                    <a:lnTo>
                      <a:pt x="3182" y="195"/>
                    </a:lnTo>
                    <a:lnTo>
                      <a:pt x="3142" y="191"/>
                    </a:lnTo>
                    <a:lnTo>
                      <a:pt x="1958" y="191"/>
                    </a:lnTo>
                    <a:close/>
                    <a:moveTo>
                      <a:pt x="1958" y="0"/>
                    </a:moveTo>
                    <a:lnTo>
                      <a:pt x="3142" y="0"/>
                    </a:lnTo>
                    <a:lnTo>
                      <a:pt x="3197" y="4"/>
                    </a:lnTo>
                    <a:lnTo>
                      <a:pt x="3249" y="13"/>
                    </a:lnTo>
                    <a:lnTo>
                      <a:pt x="3299" y="30"/>
                    </a:lnTo>
                    <a:lnTo>
                      <a:pt x="3346" y="51"/>
                    </a:lnTo>
                    <a:lnTo>
                      <a:pt x="3390" y="78"/>
                    </a:lnTo>
                    <a:lnTo>
                      <a:pt x="3430" y="110"/>
                    </a:lnTo>
                    <a:lnTo>
                      <a:pt x="3467" y="145"/>
                    </a:lnTo>
                    <a:lnTo>
                      <a:pt x="3498" y="186"/>
                    </a:lnTo>
                    <a:lnTo>
                      <a:pt x="3525" y="229"/>
                    </a:lnTo>
                    <a:lnTo>
                      <a:pt x="3546" y="277"/>
                    </a:lnTo>
                    <a:lnTo>
                      <a:pt x="3563" y="326"/>
                    </a:lnTo>
                    <a:lnTo>
                      <a:pt x="3572" y="378"/>
                    </a:lnTo>
                    <a:lnTo>
                      <a:pt x="3576" y="433"/>
                    </a:lnTo>
                    <a:lnTo>
                      <a:pt x="3576" y="1431"/>
                    </a:lnTo>
                    <a:lnTo>
                      <a:pt x="3572" y="1486"/>
                    </a:lnTo>
                    <a:lnTo>
                      <a:pt x="3563" y="1538"/>
                    </a:lnTo>
                    <a:lnTo>
                      <a:pt x="3546" y="1587"/>
                    </a:lnTo>
                    <a:lnTo>
                      <a:pt x="3525" y="1634"/>
                    </a:lnTo>
                    <a:lnTo>
                      <a:pt x="3498" y="1678"/>
                    </a:lnTo>
                    <a:lnTo>
                      <a:pt x="3467" y="1718"/>
                    </a:lnTo>
                    <a:lnTo>
                      <a:pt x="3430" y="1755"/>
                    </a:lnTo>
                    <a:lnTo>
                      <a:pt x="3390" y="1787"/>
                    </a:lnTo>
                    <a:lnTo>
                      <a:pt x="3346" y="1813"/>
                    </a:lnTo>
                    <a:lnTo>
                      <a:pt x="3299" y="1835"/>
                    </a:lnTo>
                    <a:lnTo>
                      <a:pt x="3249" y="1851"/>
                    </a:lnTo>
                    <a:lnTo>
                      <a:pt x="3197" y="1860"/>
                    </a:lnTo>
                    <a:lnTo>
                      <a:pt x="3142" y="1864"/>
                    </a:lnTo>
                    <a:lnTo>
                      <a:pt x="2818" y="1864"/>
                    </a:lnTo>
                    <a:lnTo>
                      <a:pt x="2635" y="1995"/>
                    </a:lnTo>
                    <a:lnTo>
                      <a:pt x="2657" y="2060"/>
                    </a:lnTo>
                    <a:lnTo>
                      <a:pt x="2676" y="2126"/>
                    </a:lnTo>
                    <a:lnTo>
                      <a:pt x="2843" y="2126"/>
                    </a:lnTo>
                    <a:lnTo>
                      <a:pt x="2869" y="2130"/>
                    </a:lnTo>
                    <a:lnTo>
                      <a:pt x="2891" y="2139"/>
                    </a:lnTo>
                    <a:lnTo>
                      <a:pt x="2911" y="2154"/>
                    </a:lnTo>
                    <a:lnTo>
                      <a:pt x="2926" y="2173"/>
                    </a:lnTo>
                    <a:lnTo>
                      <a:pt x="2936" y="2197"/>
                    </a:lnTo>
                    <a:lnTo>
                      <a:pt x="2940" y="2222"/>
                    </a:lnTo>
                    <a:lnTo>
                      <a:pt x="2940" y="2613"/>
                    </a:lnTo>
                    <a:lnTo>
                      <a:pt x="2936" y="2639"/>
                    </a:lnTo>
                    <a:lnTo>
                      <a:pt x="2926" y="2661"/>
                    </a:lnTo>
                    <a:lnTo>
                      <a:pt x="2911" y="2682"/>
                    </a:lnTo>
                    <a:lnTo>
                      <a:pt x="2891" y="2697"/>
                    </a:lnTo>
                    <a:lnTo>
                      <a:pt x="2869" y="2706"/>
                    </a:lnTo>
                    <a:lnTo>
                      <a:pt x="2843" y="2710"/>
                    </a:lnTo>
                    <a:lnTo>
                      <a:pt x="2676" y="2710"/>
                    </a:lnTo>
                    <a:lnTo>
                      <a:pt x="2656" y="2783"/>
                    </a:lnTo>
                    <a:lnTo>
                      <a:pt x="2631" y="2856"/>
                    </a:lnTo>
                    <a:lnTo>
                      <a:pt x="2601" y="2926"/>
                    </a:lnTo>
                    <a:lnTo>
                      <a:pt x="2567" y="2995"/>
                    </a:lnTo>
                    <a:lnTo>
                      <a:pt x="2529" y="3062"/>
                    </a:lnTo>
                    <a:lnTo>
                      <a:pt x="2647" y="3180"/>
                    </a:lnTo>
                    <a:lnTo>
                      <a:pt x="2659" y="3196"/>
                    </a:lnTo>
                    <a:lnTo>
                      <a:pt x="2669" y="3212"/>
                    </a:lnTo>
                    <a:lnTo>
                      <a:pt x="2673" y="3230"/>
                    </a:lnTo>
                    <a:lnTo>
                      <a:pt x="2676" y="3249"/>
                    </a:lnTo>
                    <a:lnTo>
                      <a:pt x="2672" y="3274"/>
                    </a:lnTo>
                    <a:lnTo>
                      <a:pt x="2663" y="3296"/>
                    </a:lnTo>
                    <a:lnTo>
                      <a:pt x="2647" y="3316"/>
                    </a:lnTo>
                    <a:lnTo>
                      <a:pt x="2370" y="3593"/>
                    </a:lnTo>
                    <a:lnTo>
                      <a:pt x="2352" y="3607"/>
                    </a:lnTo>
                    <a:lnTo>
                      <a:pt x="2333" y="3616"/>
                    </a:lnTo>
                    <a:lnTo>
                      <a:pt x="2313" y="3620"/>
                    </a:lnTo>
                    <a:lnTo>
                      <a:pt x="2292" y="3620"/>
                    </a:lnTo>
                    <a:lnTo>
                      <a:pt x="2271" y="3616"/>
                    </a:lnTo>
                    <a:lnTo>
                      <a:pt x="2252" y="3607"/>
                    </a:lnTo>
                    <a:lnTo>
                      <a:pt x="2234" y="3593"/>
                    </a:lnTo>
                    <a:lnTo>
                      <a:pt x="2115" y="3475"/>
                    </a:lnTo>
                    <a:lnTo>
                      <a:pt x="2049" y="3512"/>
                    </a:lnTo>
                    <a:lnTo>
                      <a:pt x="1979" y="3547"/>
                    </a:lnTo>
                    <a:lnTo>
                      <a:pt x="1909" y="3576"/>
                    </a:lnTo>
                    <a:lnTo>
                      <a:pt x="1836" y="3601"/>
                    </a:lnTo>
                    <a:lnTo>
                      <a:pt x="1762" y="3621"/>
                    </a:lnTo>
                    <a:lnTo>
                      <a:pt x="1762" y="3788"/>
                    </a:lnTo>
                    <a:lnTo>
                      <a:pt x="1759" y="3814"/>
                    </a:lnTo>
                    <a:lnTo>
                      <a:pt x="1749" y="3836"/>
                    </a:lnTo>
                    <a:lnTo>
                      <a:pt x="1734" y="3856"/>
                    </a:lnTo>
                    <a:lnTo>
                      <a:pt x="1714" y="3870"/>
                    </a:lnTo>
                    <a:lnTo>
                      <a:pt x="1691" y="3881"/>
                    </a:lnTo>
                    <a:lnTo>
                      <a:pt x="1666" y="3883"/>
                    </a:lnTo>
                    <a:lnTo>
                      <a:pt x="1273" y="3883"/>
                    </a:lnTo>
                    <a:lnTo>
                      <a:pt x="1248" y="3881"/>
                    </a:lnTo>
                    <a:lnTo>
                      <a:pt x="1225" y="3870"/>
                    </a:lnTo>
                    <a:lnTo>
                      <a:pt x="1206" y="3856"/>
                    </a:lnTo>
                    <a:lnTo>
                      <a:pt x="1190" y="3836"/>
                    </a:lnTo>
                    <a:lnTo>
                      <a:pt x="1181" y="3814"/>
                    </a:lnTo>
                    <a:lnTo>
                      <a:pt x="1177" y="3788"/>
                    </a:lnTo>
                    <a:lnTo>
                      <a:pt x="1177" y="3621"/>
                    </a:lnTo>
                    <a:lnTo>
                      <a:pt x="1103" y="3601"/>
                    </a:lnTo>
                    <a:lnTo>
                      <a:pt x="1030" y="3576"/>
                    </a:lnTo>
                    <a:lnTo>
                      <a:pt x="959" y="3547"/>
                    </a:lnTo>
                    <a:lnTo>
                      <a:pt x="891" y="3512"/>
                    </a:lnTo>
                    <a:lnTo>
                      <a:pt x="824" y="3475"/>
                    </a:lnTo>
                    <a:lnTo>
                      <a:pt x="705" y="3593"/>
                    </a:lnTo>
                    <a:lnTo>
                      <a:pt x="688" y="3607"/>
                    </a:lnTo>
                    <a:lnTo>
                      <a:pt x="668" y="3616"/>
                    </a:lnTo>
                    <a:lnTo>
                      <a:pt x="648" y="3620"/>
                    </a:lnTo>
                    <a:lnTo>
                      <a:pt x="626" y="3620"/>
                    </a:lnTo>
                    <a:lnTo>
                      <a:pt x="606" y="3616"/>
                    </a:lnTo>
                    <a:lnTo>
                      <a:pt x="586" y="3607"/>
                    </a:lnTo>
                    <a:lnTo>
                      <a:pt x="570" y="3593"/>
                    </a:lnTo>
                    <a:lnTo>
                      <a:pt x="291" y="3316"/>
                    </a:lnTo>
                    <a:lnTo>
                      <a:pt x="278" y="3298"/>
                    </a:lnTo>
                    <a:lnTo>
                      <a:pt x="269" y="3280"/>
                    </a:lnTo>
                    <a:lnTo>
                      <a:pt x="264" y="3258"/>
                    </a:lnTo>
                    <a:lnTo>
                      <a:pt x="264" y="3238"/>
                    </a:lnTo>
                    <a:lnTo>
                      <a:pt x="269" y="3217"/>
                    </a:lnTo>
                    <a:lnTo>
                      <a:pt x="278" y="3198"/>
                    </a:lnTo>
                    <a:lnTo>
                      <a:pt x="291" y="3180"/>
                    </a:lnTo>
                    <a:lnTo>
                      <a:pt x="411" y="3062"/>
                    </a:lnTo>
                    <a:lnTo>
                      <a:pt x="372" y="2995"/>
                    </a:lnTo>
                    <a:lnTo>
                      <a:pt x="339" y="2926"/>
                    </a:lnTo>
                    <a:lnTo>
                      <a:pt x="309" y="2856"/>
                    </a:lnTo>
                    <a:lnTo>
                      <a:pt x="284" y="2783"/>
                    </a:lnTo>
                    <a:lnTo>
                      <a:pt x="264" y="2710"/>
                    </a:lnTo>
                    <a:lnTo>
                      <a:pt x="96" y="2710"/>
                    </a:lnTo>
                    <a:lnTo>
                      <a:pt x="71" y="2706"/>
                    </a:lnTo>
                    <a:lnTo>
                      <a:pt x="47" y="2697"/>
                    </a:lnTo>
                    <a:lnTo>
                      <a:pt x="28" y="2682"/>
                    </a:lnTo>
                    <a:lnTo>
                      <a:pt x="13" y="2661"/>
                    </a:lnTo>
                    <a:lnTo>
                      <a:pt x="3" y="2639"/>
                    </a:lnTo>
                    <a:lnTo>
                      <a:pt x="0" y="2613"/>
                    </a:lnTo>
                    <a:lnTo>
                      <a:pt x="0" y="2222"/>
                    </a:lnTo>
                    <a:lnTo>
                      <a:pt x="3" y="2197"/>
                    </a:lnTo>
                    <a:lnTo>
                      <a:pt x="13" y="2173"/>
                    </a:lnTo>
                    <a:lnTo>
                      <a:pt x="28" y="2154"/>
                    </a:lnTo>
                    <a:lnTo>
                      <a:pt x="47" y="2139"/>
                    </a:lnTo>
                    <a:lnTo>
                      <a:pt x="71" y="2130"/>
                    </a:lnTo>
                    <a:lnTo>
                      <a:pt x="96" y="2126"/>
                    </a:lnTo>
                    <a:lnTo>
                      <a:pt x="264" y="2126"/>
                    </a:lnTo>
                    <a:lnTo>
                      <a:pt x="284" y="2052"/>
                    </a:lnTo>
                    <a:lnTo>
                      <a:pt x="309" y="1980"/>
                    </a:lnTo>
                    <a:lnTo>
                      <a:pt x="339" y="1909"/>
                    </a:lnTo>
                    <a:lnTo>
                      <a:pt x="372" y="1840"/>
                    </a:lnTo>
                    <a:lnTo>
                      <a:pt x="411" y="1774"/>
                    </a:lnTo>
                    <a:lnTo>
                      <a:pt x="291" y="1655"/>
                    </a:lnTo>
                    <a:lnTo>
                      <a:pt x="279" y="1640"/>
                    </a:lnTo>
                    <a:lnTo>
                      <a:pt x="271" y="1624"/>
                    </a:lnTo>
                    <a:lnTo>
                      <a:pt x="265" y="1606"/>
                    </a:lnTo>
                    <a:lnTo>
                      <a:pt x="264" y="1587"/>
                    </a:lnTo>
                    <a:lnTo>
                      <a:pt x="265" y="1568"/>
                    </a:lnTo>
                    <a:lnTo>
                      <a:pt x="271" y="1551"/>
                    </a:lnTo>
                    <a:lnTo>
                      <a:pt x="279" y="1534"/>
                    </a:lnTo>
                    <a:lnTo>
                      <a:pt x="291" y="1520"/>
                    </a:lnTo>
                    <a:lnTo>
                      <a:pt x="570" y="1242"/>
                    </a:lnTo>
                    <a:lnTo>
                      <a:pt x="586" y="1229"/>
                    </a:lnTo>
                    <a:lnTo>
                      <a:pt x="606" y="1220"/>
                    </a:lnTo>
                    <a:lnTo>
                      <a:pt x="626" y="1215"/>
                    </a:lnTo>
                    <a:lnTo>
                      <a:pt x="648" y="1215"/>
                    </a:lnTo>
                    <a:lnTo>
                      <a:pt x="668" y="1220"/>
                    </a:lnTo>
                    <a:lnTo>
                      <a:pt x="688" y="1229"/>
                    </a:lnTo>
                    <a:lnTo>
                      <a:pt x="705" y="1242"/>
                    </a:lnTo>
                    <a:lnTo>
                      <a:pt x="824" y="1361"/>
                    </a:lnTo>
                    <a:lnTo>
                      <a:pt x="891" y="1322"/>
                    </a:lnTo>
                    <a:lnTo>
                      <a:pt x="959" y="1289"/>
                    </a:lnTo>
                    <a:lnTo>
                      <a:pt x="1030" y="1260"/>
                    </a:lnTo>
                    <a:lnTo>
                      <a:pt x="1103" y="1235"/>
                    </a:lnTo>
                    <a:lnTo>
                      <a:pt x="1177" y="1215"/>
                    </a:lnTo>
                    <a:lnTo>
                      <a:pt x="1177" y="1047"/>
                    </a:lnTo>
                    <a:lnTo>
                      <a:pt x="1181" y="1022"/>
                    </a:lnTo>
                    <a:lnTo>
                      <a:pt x="1190" y="999"/>
                    </a:lnTo>
                    <a:lnTo>
                      <a:pt x="1206" y="980"/>
                    </a:lnTo>
                    <a:lnTo>
                      <a:pt x="1225" y="964"/>
                    </a:lnTo>
                    <a:lnTo>
                      <a:pt x="1248" y="955"/>
                    </a:lnTo>
                    <a:lnTo>
                      <a:pt x="1273" y="951"/>
                    </a:lnTo>
                    <a:lnTo>
                      <a:pt x="1526" y="951"/>
                    </a:lnTo>
                    <a:lnTo>
                      <a:pt x="1526" y="433"/>
                    </a:lnTo>
                    <a:lnTo>
                      <a:pt x="1529" y="378"/>
                    </a:lnTo>
                    <a:lnTo>
                      <a:pt x="1539" y="326"/>
                    </a:lnTo>
                    <a:lnTo>
                      <a:pt x="1554" y="277"/>
                    </a:lnTo>
                    <a:lnTo>
                      <a:pt x="1576" y="229"/>
                    </a:lnTo>
                    <a:lnTo>
                      <a:pt x="1603" y="186"/>
                    </a:lnTo>
                    <a:lnTo>
                      <a:pt x="1634" y="145"/>
                    </a:lnTo>
                    <a:lnTo>
                      <a:pt x="1671" y="110"/>
                    </a:lnTo>
                    <a:lnTo>
                      <a:pt x="1711" y="78"/>
                    </a:lnTo>
                    <a:lnTo>
                      <a:pt x="1755" y="51"/>
                    </a:lnTo>
                    <a:lnTo>
                      <a:pt x="1802" y="30"/>
                    </a:lnTo>
                    <a:lnTo>
                      <a:pt x="1851" y="13"/>
                    </a:lnTo>
                    <a:lnTo>
                      <a:pt x="1905" y="4"/>
                    </a:lnTo>
                    <a:lnTo>
                      <a:pt x="19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4" name="Freeform 14"/>
              <p:cNvSpPr/>
              <p:nvPr/>
            </p:nvSpPr>
            <p:spPr bwMode="auto">
              <a:xfrm>
                <a:off x="4011" y="1343"/>
                <a:ext cx="402" cy="477"/>
              </a:xfrm>
              <a:custGeom>
                <a:avLst/>
                <a:gdLst>
                  <a:gd name="T0" fmla="*/ 456 w 803"/>
                  <a:gd name="T1" fmla="*/ 3 h 953"/>
                  <a:gd name="T2" fmla="*/ 558 w 803"/>
                  <a:gd name="T3" fmla="*/ 30 h 953"/>
                  <a:gd name="T4" fmla="*/ 647 w 803"/>
                  <a:gd name="T5" fmla="*/ 82 h 953"/>
                  <a:gd name="T6" fmla="*/ 720 w 803"/>
                  <a:gd name="T7" fmla="*/ 156 h 953"/>
                  <a:gd name="T8" fmla="*/ 772 w 803"/>
                  <a:gd name="T9" fmla="*/ 244 h 953"/>
                  <a:gd name="T10" fmla="*/ 799 w 803"/>
                  <a:gd name="T11" fmla="*/ 346 h 953"/>
                  <a:gd name="T12" fmla="*/ 799 w 803"/>
                  <a:gd name="T13" fmla="*/ 449 h 953"/>
                  <a:gd name="T14" fmla="*/ 773 w 803"/>
                  <a:gd name="T15" fmla="*/ 542 h 953"/>
                  <a:gd name="T16" fmla="*/ 727 w 803"/>
                  <a:gd name="T17" fmla="*/ 632 h 953"/>
                  <a:gd name="T18" fmla="*/ 668 w 803"/>
                  <a:gd name="T19" fmla="*/ 715 h 953"/>
                  <a:gd name="T20" fmla="*/ 600 w 803"/>
                  <a:gd name="T21" fmla="*/ 793 h 953"/>
                  <a:gd name="T22" fmla="*/ 532 w 803"/>
                  <a:gd name="T23" fmla="*/ 863 h 953"/>
                  <a:gd name="T24" fmla="*/ 470 w 803"/>
                  <a:gd name="T25" fmla="*/ 925 h 953"/>
                  <a:gd name="T26" fmla="*/ 438 w 803"/>
                  <a:gd name="T27" fmla="*/ 946 h 953"/>
                  <a:gd name="T28" fmla="*/ 401 w 803"/>
                  <a:gd name="T29" fmla="*/ 953 h 953"/>
                  <a:gd name="T30" fmla="*/ 366 w 803"/>
                  <a:gd name="T31" fmla="*/ 946 h 953"/>
                  <a:gd name="T32" fmla="*/ 334 w 803"/>
                  <a:gd name="T33" fmla="*/ 925 h 953"/>
                  <a:gd name="T34" fmla="*/ 310 w 803"/>
                  <a:gd name="T35" fmla="*/ 888 h 953"/>
                  <a:gd name="T36" fmla="*/ 307 w 803"/>
                  <a:gd name="T37" fmla="*/ 847 h 953"/>
                  <a:gd name="T38" fmla="*/ 320 w 803"/>
                  <a:gd name="T39" fmla="*/ 807 h 953"/>
                  <a:gd name="T40" fmla="*/ 362 w 803"/>
                  <a:gd name="T41" fmla="*/ 761 h 953"/>
                  <a:gd name="T42" fmla="*/ 420 w 803"/>
                  <a:gd name="T43" fmla="*/ 703 h 953"/>
                  <a:gd name="T44" fmla="*/ 481 w 803"/>
                  <a:gd name="T45" fmla="*/ 638 h 953"/>
                  <a:gd name="T46" fmla="*/ 538 w 803"/>
                  <a:gd name="T47" fmla="*/ 569 h 953"/>
                  <a:gd name="T48" fmla="*/ 582 w 803"/>
                  <a:gd name="T49" fmla="*/ 499 h 953"/>
                  <a:gd name="T50" fmla="*/ 608 w 803"/>
                  <a:gd name="T51" fmla="*/ 432 h 953"/>
                  <a:gd name="T52" fmla="*/ 608 w 803"/>
                  <a:gd name="T53" fmla="*/ 362 h 953"/>
                  <a:gd name="T54" fmla="*/ 583 w 803"/>
                  <a:gd name="T55" fmla="*/ 295 h 953"/>
                  <a:gd name="T56" fmla="*/ 537 w 803"/>
                  <a:gd name="T57" fmla="*/ 241 h 953"/>
                  <a:gd name="T58" fmla="*/ 475 w 803"/>
                  <a:gd name="T59" fmla="*/ 204 h 953"/>
                  <a:gd name="T60" fmla="*/ 401 w 803"/>
                  <a:gd name="T61" fmla="*/ 191 h 953"/>
                  <a:gd name="T62" fmla="*/ 329 w 803"/>
                  <a:gd name="T63" fmla="*/ 204 h 953"/>
                  <a:gd name="T64" fmla="*/ 266 w 803"/>
                  <a:gd name="T65" fmla="*/ 241 h 953"/>
                  <a:gd name="T66" fmla="*/ 221 w 803"/>
                  <a:gd name="T67" fmla="*/ 295 h 953"/>
                  <a:gd name="T68" fmla="*/ 195 w 803"/>
                  <a:gd name="T69" fmla="*/ 362 h 953"/>
                  <a:gd name="T70" fmla="*/ 189 w 803"/>
                  <a:gd name="T71" fmla="*/ 425 h 953"/>
                  <a:gd name="T72" fmla="*/ 165 w 803"/>
                  <a:gd name="T73" fmla="*/ 468 h 953"/>
                  <a:gd name="T74" fmla="*/ 122 w 803"/>
                  <a:gd name="T75" fmla="*/ 492 h 953"/>
                  <a:gd name="T76" fmla="*/ 71 w 803"/>
                  <a:gd name="T77" fmla="*/ 492 h 953"/>
                  <a:gd name="T78" fmla="*/ 28 w 803"/>
                  <a:gd name="T79" fmla="*/ 468 h 953"/>
                  <a:gd name="T80" fmla="*/ 3 w 803"/>
                  <a:gd name="T81" fmla="*/ 425 h 953"/>
                  <a:gd name="T82" fmla="*/ 3 w 803"/>
                  <a:gd name="T83" fmla="*/ 346 h 953"/>
                  <a:gd name="T84" fmla="*/ 32 w 803"/>
                  <a:gd name="T85" fmla="*/ 244 h 953"/>
                  <a:gd name="T86" fmla="*/ 84 w 803"/>
                  <a:gd name="T87" fmla="*/ 156 h 953"/>
                  <a:gd name="T88" fmla="*/ 156 w 803"/>
                  <a:gd name="T89" fmla="*/ 82 h 953"/>
                  <a:gd name="T90" fmla="*/ 245 w 803"/>
                  <a:gd name="T91" fmla="*/ 30 h 953"/>
                  <a:gd name="T92" fmla="*/ 347 w 803"/>
                  <a:gd name="T93" fmla="*/ 3 h 9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3" h="953">
                    <a:moveTo>
                      <a:pt x="401" y="0"/>
                    </a:moveTo>
                    <a:lnTo>
                      <a:pt x="456" y="3"/>
                    </a:lnTo>
                    <a:lnTo>
                      <a:pt x="508" y="14"/>
                    </a:lnTo>
                    <a:lnTo>
                      <a:pt x="558" y="30"/>
                    </a:lnTo>
                    <a:lnTo>
                      <a:pt x="604" y="54"/>
                    </a:lnTo>
                    <a:lnTo>
                      <a:pt x="647" y="82"/>
                    </a:lnTo>
                    <a:lnTo>
                      <a:pt x="686" y="117"/>
                    </a:lnTo>
                    <a:lnTo>
                      <a:pt x="720" y="156"/>
                    </a:lnTo>
                    <a:lnTo>
                      <a:pt x="749" y="198"/>
                    </a:lnTo>
                    <a:lnTo>
                      <a:pt x="772" y="244"/>
                    </a:lnTo>
                    <a:lnTo>
                      <a:pt x="789" y="294"/>
                    </a:lnTo>
                    <a:lnTo>
                      <a:pt x="799" y="346"/>
                    </a:lnTo>
                    <a:lnTo>
                      <a:pt x="803" y="400"/>
                    </a:lnTo>
                    <a:lnTo>
                      <a:pt x="799" y="449"/>
                    </a:lnTo>
                    <a:lnTo>
                      <a:pt x="790" y="496"/>
                    </a:lnTo>
                    <a:lnTo>
                      <a:pt x="773" y="542"/>
                    </a:lnTo>
                    <a:lnTo>
                      <a:pt x="753" y="587"/>
                    </a:lnTo>
                    <a:lnTo>
                      <a:pt x="727" y="632"/>
                    </a:lnTo>
                    <a:lnTo>
                      <a:pt x="699" y="674"/>
                    </a:lnTo>
                    <a:lnTo>
                      <a:pt x="668" y="715"/>
                    </a:lnTo>
                    <a:lnTo>
                      <a:pt x="635" y="755"/>
                    </a:lnTo>
                    <a:lnTo>
                      <a:pt x="600" y="793"/>
                    </a:lnTo>
                    <a:lnTo>
                      <a:pt x="565" y="829"/>
                    </a:lnTo>
                    <a:lnTo>
                      <a:pt x="532" y="863"/>
                    </a:lnTo>
                    <a:lnTo>
                      <a:pt x="499" y="897"/>
                    </a:lnTo>
                    <a:lnTo>
                      <a:pt x="470" y="925"/>
                    </a:lnTo>
                    <a:lnTo>
                      <a:pt x="455" y="937"/>
                    </a:lnTo>
                    <a:lnTo>
                      <a:pt x="438" y="946"/>
                    </a:lnTo>
                    <a:lnTo>
                      <a:pt x="420" y="951"/>
                    </a:lnTo>
                    <a:lnTo>
                      <a:pt x="401" y="953"/>
                    </a:lnTo>
                    <a:lnTo>
                      <a:pt x="384" y="951"/>
                    </a:lnTo>
                    <a:lnTo>
                      <a:pt x="366" y="946"/>
                    </a:lnTo>
                    <a:lnTo>
                      <a:pt x="349" y="937"/>
                    </a:lnTo>
                    <a:lnTo>
                      <a:pt x="334" y="925"/>
                    </a:lnTo>
                    <a:lnTo>
                      <a:pt x="320" y="907"/>
                    </a:lnTo>
                    <a:lnTo>
                      <a:pt x="310" y="888"/>
                    </a:lnTo>
                    <a:lnTo>
                      <a:pt x="307" y="868"/>
                    </a:lnTo>
                    <a:lnTo>
                      <a:pt x="307" y="847"/>
                    </a:lnTo>
                    <a:lnTo>
                      <a:pt x="310" y="826"/>
                    </a:lnTo>
                    <a:lnTo>
                      <a:pt x="320" y="807"/>
                    </a:lnTo>
                    <a:lnTo>
                      <a:pt x="334" y="789"/>
                    </a:lnTo>
                    <a:lnTo>
                      <a:pt x="362" y="761"/>
                    </a:lnTo>
                    <a:lnTo>
                      <a:pt x="391" y="732"/>
                    </a:lnTo>
                    <a:lnTo>
                      <a:pt x="420" y="703"/>
                    </a:lnTo>
                    <a:lnTo>
                      <a:pt x="451" y="671"/>
                    </a:lnTo>
                    <a:lnTo>
                      <a:pt x="481" y="638"/>
                    </a:lnTo>
                    <a:lnTo>
                      <a:pt x="510" y="605"/>
                    </a:lnTo>
                    <a:lnTo>
                      <a:pt x="538" y="569"/>
                    </a:lnTo>
                    <a:lnTo>
                      <a:pt x="561" y="535"/>
                    </a:lnTo>
                    <a:lnTo>
                      <a:pt x="582" y="499"/>
                    </a:lnTo>
                    <a:lnTo>
                      <a:pt x="598" y="465"/>
                    </a:lnTo>
                    <a:lnTo>
                      <a:pt x="608" y="432"/>
                    </a:lnTo>
                    <a:lnTo>
                      <a:pt x="611" y="400"/>
                    </a:lnTo>
                    <a:lnTo>
                      <a:pt x="608" y="362"/>
                    </a:lnTo>
                    <a:lnTo>
                      <a:pt x="598" y="327"/>
                    </a:lnTo>
                    <a:lnTo>
                      <a:pt x="583" y="295"/>
                    </a:lnTo>
                    <a:lnTo>
                      <a:pt x="561" y="265"/>
                    </a:lnTo>
                    <a:lnTo>
                      <a:pt x="537" y="241"/>
                    </a:lnTo>
                    <a:lnTo>
                      <a:pt x="507" y="219"/>
                    </a:lnTo>
                    <a:lnTo>
                      <a:pt x="475" y="204"/>
                    </a:lnTo>
                    <a:lnTo>
                      <a:pt x="439" y="195"/>
                    </a:lnTo>
                    <a:lnTo>
                      <a:pt x="401" y="191"/>
                    </a:lnTo>
                    <a:lnTo>
                      <a:pt x="365" y="195"/>
                    </a:lnTo>
                    <a:lnTo>
                      <a:pt x="329" y="204"/>
                    </a:lnTo>
                    <a:lnTo>
                      <a:pt x="296" y="219"/>
                    </a:lnTo>
                    <a:lnTo>
                      <a:pt x="266" y="241"/>
                    </a:lnTo>
                    <a:lnTo>
                      <a:pt x="242" y="265"/>
                    </a:lnTo>
                    <a:lnTo>
                      <a:pt x="221" y="295"/>
                    </a:lnTo>
                    <a:lnTo>
                      <a:pt x="206" y="327"/>
                    </a:lnTo>
                    <a:lnTo>
                      <a:pt x="195" y="362"/>
                    </a:lnTo>
                    <a:lnTo>
                      <a:pt x="192" y="400"/>
                    </a:lnTo>
                    <a:lnTo>
                      <a:pt x="189" y="425"/>
                    </a:lnTo>
                    <a:lnTo>
                      <a:pt x="179" y="449"/>
                    </a:lnTo>
                    <a:lnTo>
                      <a:pt x="165" y="468"/>
                    </a:lnTo>
                    <a:lnTo>
                      <a:pt x="144" y="483"/>
                    </a:lnTo>
                    <a:lnTo>
                      <a:pt x="122" y="492"/>
                    </a:lnTo>
                    <a:lnTo>
                      <a:pt x="96" y="496"/>
                    </a:lnTo>
                    <a:lnTo>
                      <a:pt x="71" y="492"/>
                    </a:lnTo>
                    <a:lnTo>
                      <a:pt x="47" y="483"/>
                    </a:lnTo>
                    <a:lnTo>
                      <a:pt x="28" y="468"/>
                    </a:lnTo>
                    <a:lnTo>
                      <a:pt x="13" y="449"/>
                    </a:lnTo>
                    <a:lnTo>
                      <a:pt x="3" y="425"/>
                    </a:lnTo>
                    <a:lnTo>
                      <a:pt x="0" y="400"/>
                    </a:lnTo>
                    <a:lnTo>
                      <a:pt x="3" y="346"/>
                    </a:lnTo>
                    <a:lnTo>
                      <a:pt x="14" y="294"/>
                    </a:lnTo>
                    <a:lnTo>
                      <a:pt x="32" y="244"/>
                    </a:lnTo>
                    <a:lnTo>
                      <a:pt x="56" y="198"/>
                    </a:lnTo>
                    <a:lnTo>
                      <a:pt x="84" y="156"/>
                    </a:lnTo>
                    <a:lnTo>
                      <a:pt x="118" y="117"/>
                    </a:lnTo>
                    <a:lnTo>
                      <a:pt x="156" y="82"/>
                    </a:lnTo>
                    <a:lnTo>
                      <a:pt x="199" y="54"/>
                    </a:lnTo>
                    <a:lnTo>
                      <a:pt x="245" y="30"/>
                    </a:lnTo>
                    <a:lnTo>
                      <a:pt x="295" y="14"/>
                    </a:lnTo>
                    <a:lnTo>
                      <a:pt x="347" y="3"/>
                    </a:lnTo>
                    <a:lnTo>
                      <a:pt x="4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5" name="Freeform 15"/>
              <p:cNvSpPr/>
              <p:nvPr/>
            </p:nvSpPr>
            <p:spPr bwMode="auto">
              <a:xfrm>
                <a:off x="4141" y="1861"/>
                <a:ext cx="115" cy="115"/>
              </a:xfrm>
              <a:custGeom>
                <a:avLst/>
                <a:gdLst>
                  <a:gd name="T0" fmla="*/ 116 w 231"/>
                  <a:gd name="T1" fmla="*/ 0 h 230"/>
                  <a:gd name="T2" fmla="*/ 139 w 231"/>
                  <a:gd name="T3" fmla="*/ 2 h 230"/>
                  <a:gd name="T4" fmla="*/ 160 w 231"/>
                  <a:gd name="T5" fmla="*/ 9 h 230"/>
                  <a:gd name="T6" fmla="*/ 180 w 231"/>
                  <a:gd name="T7" fmla="*/ 20 h 230"/>
                  <a:gd name="T8" fmla="*/ 198 w 231"/>
                  <a:gd name="T9" fmla="*/ 34 h 230"/>
                  <a:gd name="T10" fmla="*/ 212 w 231"/>
                  <a:gd name="T11" fmla="*/ 51 h 230"/>
                  <a:gd name="T12" fmla="*/ 223 w 231"/>
                  <a:gd name="T13" fmla="*/ 71 h 230"/>
                  <a:gd name="T14" fmla="*/ 229 w 231"/>
                  <a:gd name="T15" fmla="*/ 93 h 230"/>
                  <a:gd name="T16" fmla="*/ 231 w 231"/>
                  <a:gd name="T17" fmla="*/ 116 h 230"/>
                  <a:gd name="T18" fmla="*/ 229 w 231"/>
                  <a:gd name="T19" fmla="*/ 138 h 230"/>
                  <a:gd name="T20" fmla="*/ 223 w 231"/>
                  <a:gd name="T21" fmla="*/ 160 h 230"/>
                  <a:gd name="T22" fmla="*/ 212 w 231"/>
                  <a:gd name="T23" fmla="*/ 180 h 230"/>
                  <a:gd name="T24" fmla="*/ 198 w 231"/>
                  <a:gd name="T25" fmla="*/ 196 h 230"/>
                  <a:gd name="T26" fmla="*/ 180 w 231"/>
                  <a:gd name="T27" fmla="*/ 212 h 230"/>
                  <a:gd name="T28" fmla="*/ 160 w 231"/>
                  <a:gd name="T29" fmla="*/ 221 h 230"/>
                  <a:gd name="T30" fmla="*/ 139 w 231"/>
                  <a:gd name="T31" fmla="*/ 228 h 230"/>
                  <a:gd name="T32" fmla="*/ 116 w 231"/>
                  <a:gd name="T33" fmla="*/ 230 h 230"/>
                  <a:gd name="T34" fmla="*/ 94 w 231"/>
                  <a:gd name="T35" fmla="*/ 228 h 230"/>
                  <a:gd name="T36" fmla="*/ 72 w 231"/>
                  <a:gd name="T37" fmla="*/ 221 h 230"/>
                  <a:gd name="T38" fmla="*/ 52 w 231"/>
                  <a:gd name="T39" fmla="*/ 212 h 230"/>
                  <a:gd name="T40" fmla="*/ 35 w 231"/>
                  <a:gd name="T41" fmla="*/ 196 h 230"/>
                  <a:gd name="T42" fmla="*/ 20 w 231"/>
                  <a:gd name="T43" fmla="*/ 180 h 230"/>
                  <a:gd name="T44" fmla="*/ 10 w 231"/>
                  <a:gd name="T45" fmla="*/ 160 h 230"/>
                  <a:gd name="T46" fmla="*/ 3 w 231"/>
                  <a:gd name="T47" fmla="*/ 138 h 230"/>
                  <a:gd name="T48" fmla="*/ 0 w 231"/>
                  <a:gd name="T49" fmla="*/ 116 h 230"/>
                  <a:gd name="T50" fmla="*/ 3 w 231"/>
                  <a:gd name="T51" fmla="*/ 93 h 230"/>
                  <a:gd name="T52" fmla="*/ 10 w 231"/>
                  <a:gd name="T53" fmla="*/ 71 h 230"/>
                  <a:gd name="T54" fmla="*/ 20 w 231"/>
                  <a:gd name="T55" fmla="*/ 51 h 230"/>
                  <a:gd name="T56" fmla="*/ 35 w 231"/>
                  <a:gd name="T57" fmla="*/ 34 h 230"/>
                  <a:gd name="T58" fmla="*/ 52 w 231"/>
                  <a:gd name="T59" fmla="*/ 20 h 230"/>
                  <a:gd name="T60" fmla="*/ 72 w 231"/>
                  <a:gd name="T61" fmla="*/ 9 h 230"/>
                  <a:gd name="T62" fmla="*/ 94 w 231"/>
                  <a:gd name="T63" fmla="*/ 2 h 230"/>
                  <a:gd name="T64" fmla="*/ 116 w 231"/>
                  <a:gd name="T65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1" h="230">
                    <a:moveTo>
                      <a:pt x="116" y="0"/>
                    </a:moveTo>
                    <a:lnTo>
                      <a:pt x="139" y="2"/>
                    </a:lnTo>
                    <a:lnTo>
                      <a:pt x="160" y="9"/>
                    </a:lnTo>
                    <a:lnTo>
                      <a:pt x="180" y="20"/>
                    </a:lnTo>
                    <a:lnTo>
                      <a:pt x="198" y="34"/>
                    </a:lnTo>
                    <a:lnTo>
                      <a:pt x="212" y="51"/>
                    </a:lnTo>
                    <a:lnTo>
                      <a:pt x="223" y="71"/>
                    </a:lnTo>
                    <a:lnTo>
                      <a:pt x="229" y="93"/>
                    </a:lnTo>
                    <a:lnTo>
                      <a:pt x="231" y="116"/>
                    </a:lnTo>
                    <a:lnTo>
                      <a:pt x="229" y="138"/>
                    </a:lnTo>
                    <a:lnTo>
                      <a:pt x="223" y="160"/>
                    </a:lnTo>
                    <a:lnTo>
                      <a:pt x="212" y="180"/>
                    </a:lnTo>
                    <a:lnTo>
                      <a:pt x="198" y="196"/>
                    </a:lnTo>
                    <a:lnTo>
                      <a:pt x="180" y="212"/>
                    </a:lnTo>
                    <a:lnTo>
                      <a:pt x="160" y="221"/>
                    </a:lnTo>
                    <a:lnTo>
                      <a:pt x="139" y="228"/>
                    </a:lnTo>
                    <a:lnTo>
                      <a:pt x="116" y="230"/>
                    </a:lnTo>
                    <a:lnTo>
                      <a:pt x="94" y="228"/>
                    </a:lnTo>
                    <a:lnTo>
                      <a:pt x="72" y="221"/>
                    </a:lnTo>
                    <a:lnTo>
                      <a:pt x="52" y="212"/>
                    </a:lnTo>
                    <a:lnTo>
                      <a:pt x="35" y="196"/>
                    </a:lnTo>
                    <a:lnTo>
                      <a:pt x="20" y="180"/>
                    </a:lnTo>
                    <a:lnTo>
                      <a:pt x="10" y="160"/>
                    </a:lnTo>
                    <a:lnTo>
                      <a:pt x="3" y="138"/>
                    </a:lnTo>
                    <a:lnTo>
                      <a:pt x="0" y="116"/>
                    </a:lnTo>
                    <a:lnTo>
                      <a:pt x="3" y="93"/>
                    </a:lnTo>
                    <a:lnTo>
                      <a:pt x="10" y="71"/>
                    </a:lnTo>
                    <a:lnTo>
                      <a:pt x="20" y="51"/>
                    </a:lnTo>
                    <a:lnTo>
                      <a:pt x="35" y="34"/>
                    </a:lnTo>
                    <a:lnTo>
                      <a:pt x="52" y="20"/>
                    </a:lnTo>
                    <a:lnTo>
                      <a:pt x="72" y="9"/>
                    </a:lnTo>
                    <a:lnTo>
                      <a:pt x="94" y="2"/>
                    </a:lnTo>
                    <a:lnTo>
                      <a:pt x="1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  <p:grpSp>
        <p:nvGrpSpPr>
          <p:cNvPr id="65" name="Group 64"/>
          <p:cNvGrpSpPr/>
          <p:nvPr/>
        </p:nvGrpSpPr>
        <p:grpSpPr>
          <a:xfrm>
            <a:off x="8327071" y="1206691"/>
            <a:ext cx="3850530" cy="5393455"/>
            <a:chOff x="7867291" y="707192"/>
            <a:chExt cx="2922684" cy="5443617"/>
          </a:xfrm>
        </p:grpSpPr>
        <p:grpSp>
          <p:nvGrpSpPr>
            <p:cNvPr id="66" name="Group 65"/>
            <p:cNvGrpSpPr/>
            <p:nvPr/>
          </p:nvGrpSpPr>
          <p:grpSpPr>
            <a:xfrm>
              <a:off x="7867291" y="707192"/>
              <a:ext cx="2922684" cy="5443617"/>
              <a:chOff x="7816725" y="670580"/>
              <a:chExt cx="2922684" cy="544361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70" name="Group 69"/>
              <p:cNvGrpSpPr/>
              <p:nvPr/>
            </p:nvGrpSpPr>
            <p:grpSpPr>
              <a:xfrm>
                <a:off x="7816725" y="670580"/>
                <a:ext cx="2692051" cy="5443617"/>
                <a:chOff x="682388" y="721891"/>
                <a:chExt cx="2722550" cy="5847351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682388" y="721893"/>
                  <a:ext cx="2722550" cy="5847349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1197142" y="721892"/>
                  <a:ext cx="2207796" cy="5847349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6" name="Group 85"/>
                <p:cNvGrpSpPr/>
                <p:nvPr/>
              </p:nvGrpSpPr>
              <p:grpSpPr>
                <a:xfrm>
                  <a:off x="1094872" y="721891"/>
                  <a:ext cx="2310066" cy="2144141"/>
                  <a:chOff x="4319335" y="721891"/>
                  <a:chExt cx="2310066" cy="2144141"/>
                </a:xfrm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87" name="Rectangle 86"/>
                  <p:cNvSpPr/>
                  <p:nvPr/>
                </p:nvSpPr>
                <p:spPr>
                  <a:xfrm>
                    <a:off x="4319337" y="721891"/>
                    <a:ext cx="2310064" cy="137735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ight Triangle 87"/>
                  <p:cNvSpPr/>
                  <p:nvPr/>
                </p:nvSpPr>
                <p:spPr>
                  <a:xfrm rot="10800000">
                    <a:off x="4319335" y="2099244"/>
                    <a:ext cx="2310065" cy="766788"/>
                  </a:xfrm>
                  <a:prstGeom prst="rtTriangl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1" name="Group 70"/>
              <p:cNvGrpSpPr/>
              <p:nvPr/>
            </p:nvGrpSpPr>
            <p:grpSpPr>
              <a:xfrm>
                <a:off x="8139503" y="2525398"/>
                <a:ext cx="2599906" cy="2584265"/>
                <a:chOff x="1568381" y="2646035"/>
                <a:chExt cx="2629360" cy="2775931"/>
              </a:xfrm>
            </p:grpSpPr>
            <p:grpSp>
              <p:nvGrpSpPr>
                <p:cNvPr id="72" name="Group 71"/>
                <p:cNvGrpSpPr/>
                <p:nvPr/>
              </p:nvGrpSpPr>
              <p:grpSpPr>
                <a:xfrm>
                  <a:off x="1568381" y="3520967"/>
                  <a:ext cx="2629360" cy="1900999"/>
                  <a:chOff x="1555310" y="3608710"/>
                  <a:chExt cx="2629360" cy="1900999"/>
                </a:xfrm>
              </p:grpSpPr>
              <p:grpSp>
                <p:nvGrpSpPr>
                  <p:cNvPr id="74" name="Group 73"/>
                  <p:cNvGrpSpPr/>
                  <p:nvPr/>
                </p:nvGrpSpPr>
                <p:grpSpPr>
                  <a:xfrm>
                    <a:off x="1555310" y="3608710"/>
                    <a:ext cx="2629360" cy="445334"/>
                    <a:chOff x="1568381" y="3417639"/>
                    <a:chExt cx="2629360" cy="445334"/>
                  </a:xfrm>
                </p:grpSpPr>
                <p:sp>
                  <p:nvSpPr>
                    <p:cNvPr id="82" name="Rectangle 81"/>
                    <p:cNvSpPr/>
                    <p:nvPr/>
                  </p:nvSpPr>
                  <p:spPr>
                    <a:xfrm>
                      <a:off x="1568381" y="3417639"/>
                      <a:ext cx="2629360" cy="433781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lvl="1"/>
                      <a:r>
                        <a:rPr lang="en-US" sz="2000" dirty="0"/>
                        <a:t>Up to 100 teams invited</a:t>
                      </a:r>
                      <a:endParaRPr lang="en-US" sz="2000" dirty="0"/>
                    </a:p>
                  </p:txBody>
                </p:sp>
                <p:cxnSp>
                  <p:nvCxnSpPr>
                    <p:cNvPr id="83" name="Straight Connector 82"/>
                    <p:cNvCxnSpPr/>
                    <p:nvPr/>
                  </p:nvCxnSpPr>
                  <p:spPr>
                    <a:xfrm>
                      <a:off x="1991918" y="3862973"/>
                      <a:ext cx="1737360" cy="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1561652" y="4061042"/>
                    <a:ext cx="2491989" cy="767459"/>
                    <a:chOff x="1548582" y="3878440"/>
                    <a:chExt cx="2491989" cy="767459"/>
                  </a:xfrm>
                </p:grpSpPr>
                <p:sp>
                  <p:nvSpPr>
                    <p:cNvPr id="80" name="Rectangle 79"/>
                    <p:cNvSpPr/>
                    <p:nvPr/>
                  </p:nvSpPr>
                  <p:spPr>
                    <a:xfrm>
                      <a:off x="1548582" y="3878440"/>
                      <a:ext cx="2491989" cy="76745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lvl="1"/>
                      <a:r>
                        <a:rPr lang="en-US" sz="2000" dirty="0"/>
                        <a:t>IBM Sponsorship started in 1997</a:t>
                      </a:r>
                      <a:endParaRPr lang="en-US" sz="2000" dirty="0"/>
                    </a:p>
                  </p:txBody>
                </p:sp>
                <p:cxnSp>
                  <p:nvCxnSpPr>
                    <p:cNvPr id="81" name="Straight Connector 80"/>
                    <p:cNvCxnSpPr/>
                    <p:nvPr/>
                  </p:nvCxnSpPr>
                  <p:spPr>
                    <a:xfrm>
                      <a:off x="1965777" y="4595560"/>
                      <a:ext cx="1737360" cy="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1911781" y="4742249"/>
                    <a:ext cx="2244129" cy="767460"/>
                    <a:chOff x="1924852" y="4568116"/>
                    <a:chExt cx="2244129" cy="767460"/>
                  </a:xfrm>
                </p:grpSpPr>
                <p:sp>
                  <p:nvSpPr>
                    <p:cNvPr id="78" name="Rectangle 77"/>
                    <p:cNvSpPr/>
                    <p:nvPr/>
                  </p:nvSpPr>
                  <p:spPr>
                    <a:xfrm>
                      <a:off x="1924852" y="4568116"/>
                      <a:ext cx="2244129" cy="76746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sz="2000" dirty="0" smtClean="0"/>
                        <a:t>Held </a:t>
                      </a:r>
                      <a:r>
                        <a:rPr lang="en-US" sz="2000" dirty="0"/>
                        <a:t>in different country </a:t>
                      </a:r>
                      <a:r>
                        <a:rPr lang="en-US" sz="2000" dirty="0" smtClean="0"/>
                        <a:t>  each </a:t>
                      </a:r>
                      <a:r>
                        <a:rPr lang="en-US" sz="2000" dirty="0"/>
                        <a:t>year  </a:t>
                      </a:r>
                      <a:endParaRPr lang="en-US" sz="2000" dirty="0"/>
                    </a:p>
                  </p:txBody>
                </p:sp>
                <p:cxnSp>
                  <p:nvCxnSpPr>
                    <p:cNvPr id="79" name="Straight Connector 78"/>
                    <p:cNvCxnSpPr/>
                    <p:nvPr/>
                  </p:nvCxnSpPr>
                  <p:spPr>
                    <a:xfrm>
                      <a:off x="1991918" y="5335576"/>
                      <a:ext cx="1737360" cy="0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73" name="TextBox 72"/>
                <p:cNvSpPr txBox="1"/>
                <p:nvPr/>
              </p:nvSpPr>
              <p:spPr>
                <a:xfrm>
                  <a:off x="1924852" y="2646035"/>
                  <a:ext cx="1737360" cy="8341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WORLD</a:t>
                  </a:r>
                  <a:endParaRPr lang="en-US" sz="4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67" name="Group 18"/>
            <p:cNvGrpSpPr>
              <a:grpSpLocks noChangeAspect="1"/>
            </p:cNvGrpSpPr>
            <p:nvPr/>
          </p:nvGrpSpPr>
          <p:grpSpPr bwMode="auto">
            <a:xfrm>
              <a:off x="9213316" y="1080521"/>
              <a:ext cx="559028" cy="806140"/>
              <a:chOff x="3192" y="1224"/>
              <a:chExt cx="1294" cy="1866"/>
            </a:xfrm>
            <a:solidFill>
              <a:schemeClr val="accent6"/>
            </a:solidFill>
          </p:grpSpPr>
          <p:sp>
            <p:nvSpPr>
              <p:cNvPr id="68" name="Freeform 20"/>
              <p:cNvSpPr>
                <a:spLocks noEditPoints="1"/>
              </p:cNvSpPr>
              <p:nvPr/>
            </p:nvSpPr>
            <p:spPr bwMode="auto">
              <a:xfrm>
                <a:off x="3192" y="1224"/>
                <a:ext cx="1294" cy="1866"/>
              </a:xfrm>
              <a:custGeom>
                <a:avLst/>
                <a:gdLst>
                  <a:gd name="T0" fmla="*/ 525 w 2587"/>
                  <a:gd name="T1" fmla="*/ 3541 h 3733"/>
                  <a:gd name="T2" fmla="*/ 2036 w 2587"/>
                  <a:gd name="T3" fmla="*/ 2596 h 3733"/>
                  <a:gd name="T4" fmla="*/ 1962 w 2587"/>
                  <a:gd name="T5" fmla="*/ 1347 h 3733"/>
                  <a:gd name="T6" fmla="*/ 1810 w 2587"/>
                  <a:gd name="T7" fmla="*/ 1436 h 3733"/>
                  <a:gd name="T8" fmla="*/ 1721 w 2587"/>
                  <a:gd name="T9" fmla="*/ 1587 h 3733"/>
                  <a:gd name="T10" fmla="*/ 2053 w 2587"/>
                  <a:gd name="T11" fmla="*/ 2021 h 3733"/>
                  <a:gd name="T12" fmla="*/ 2225 w 2587"/>
                  <a:gd name="T13" fmla="*/ 1974 h 3733"/>
                  <a:gd name="T14" fmla="*/ 2348 w 2587"/>
                  <a:gd name="T15" fmla="*/ 1852 h 3733"/>
                  <a:gd name="T16" fmla="*/ 2396 w 2587"/>
                  <a:gd name="T17" fmla="*/ 1679 h 3733"/>
                  <a:gd name="T18" fmla="*/ 191 w 2587"/>
                  <a:gd name="T19" fmla="*/ 1313 h 3733"/>
                  <a:gd name="T20" fmla="*/ 238 w 2587"/>
                  <a:gd name="T21" fmla="*/ 1486 h 3733"/>
                  <a:gd name="T22" fmla="*/ 361 w 2587"/>
                  <a:gd name="T23" fmla="*/ 1609 h 3733"/>
                  <a:gd name="T24" fmla="*/ 535 w 2587"/>
                  <a:gd name="T25" fmla="*/ 1656 h 3733"/>
                  <a:gd name="T26" fmla="*/ 866 w 2587"/>
                  <a:gd name="T27" fmla="*/ 1223 h 3733"/>
                  <a:gd name="T28" fmla="*/ 777 w 2587"/>
                  <a:gd name="T29" fmla="*/ 1071 h 3733"/>
                  <a:gd name="T30" fmla="*/ 625 w 2587"/>
                  <a:gd name="T31" fmla="*/ 982 h 3733"/>
                  <a:gd name="T32" fmla="*/ 1720 w 2587"/>
                  <a:gd name="T33" fmla="*/ 192 h 3733"/>
                  <a:gd name="T34" fmla="*/ 1547 w 2587"/>
                  <a:gd name="T35" fmla="*/ 239 h 3733"/>
                  <a:gd name="T36" fmla="*/ 1424 w 2587"/>
                  <a:gd name="T37" fmla="*/ 362 h 3733"/>
                  <a:gd name="T38" fmla="*/ 1376 w 2587"/>
                  <a:gd name="T39" fmla="*/ 535 h 3733"/>
                  <a:gd name="T40" fmla="*/ 1811 w 2587"/>
                  <a:gd name="T41" fmla="*/ 866 h 3733"/>
                  <a:gd name="T42" fmla="*/ 1962 w 2587"/>
                  <a:gd name="T43" fmla="*/ 777 h 3733"/>
                  <a:gd name="T44" fmla="*/ 2051 w 2587"/>
                  <a:gd name="T45" fmla="*/ 626 h 3733"/>
                  <a:gd name="T46" fmla="*/ 1720 w 2587"/>
                  <a:gd name="T47" fmla="*/ 192 h 3733"/>
                  <a:gd name="T48" fmla="*/ 2207 w 2587"/>
                  <a:gd name="T49" fmla="*/ 13 h 3733"/>
                  <a:gd name="T50" fmla="*/ 2255 w 2587"/>
                  <a:gd name="T51" fmla="*/ 96 h 3733"/>
                  <a:gd name="T52" fmla="*/ 2224 w 2587"/>
                  <a:gd name="T53" fmla="*/ 714 h 3733"/>
                  <a:gd name="T54" fmla="*/ 2097 w 2587"/>
                  <a:gd name="T55" fmla="*/ 913 h 3733"/>
                  <a:gd name="T56" fmla="*/ 1900 w 2587"/>
                  <a:gd name="T57" fmla="*/ 1039 h 3733"/>
                  <a:gd name="T58" fmla="*/ 1376 w 2587"/>
                  <a:gd name="T59" fmla="*/ 1070 h 3733"/>
                  <a:gd name="T60" fmla="*/ 1521 w 2587"/>
                  <a:gd name="T61" fmla="*/ 1616 h 3733"/>
                  <a:gd name="T62" fmla="*/ 1600 w 2587"/>
                  <a:gd name="T63" fmla="*/ 1392 h 3733"/>
                  <a:gd name="T64" fmla="*/ 1766 w 2587"/>
                  <a:gd name="T65" fmla="*/ 1227 h 3733"/>
                  <a:gd name="T66" fmla="*/ 1990 w 2587"/>
                  <a:gd name="T67" fmla="*/ 1147 h 3733"/>
                  <a:gd name="T68" fmla="*/ 2540 w 2587"/>
                  <a:gd name="T69" fmla="*/ 1157 h 3733"/>
                  <a:gd name="T70" fmla="*/ 2587 w 2587"/>
                  <a:gd name="T71" fmla="*/ 1239 h 3733"/>
                  <a:gd name="T72" fmla="*/ 2557 w 2587"/>
                  <a:gd name="T73" fmla="*/ 1858 h 3733"/>
                  <a:gd name="T74" fmla="*/ 2430 w 2587"/>
                  <a:gd name="T75" fmla="*/ 2056 h 3733"/>
                  <a:gd name="T76" fmla="*/ 2233 w 2587"/>
                  <a:gd name="T77" fmla="*/ 2182 h 3733"/>
                  <a:gd name="T78" fmla="*/ 1376 w 2587"/>
                  <a:gd name="T79" fmla="*/ 2213 h 3733"/>
                  <a:gd name="T80" fmla="*/ 2427 w 2587"/>
                  <a:gd name="T81" fmla="*/ 2417 h 3733"/>
                  <a:gd name="T82" fmla="*/ 2475 w 2587"/>
                  <a:gd name="T83" fmla="*/ 2500 h 3733"/>
                  <a:gd name="T84" fmla="*/ 2446 w 2587"/>
                  <a:gd name="T85" fmla="*/ 3704 h 3733"/>
                  <a:gd name="T86" fmla="*/ 182 w 2587"/>
                  <a:gd name="T87" fmla="*/ 3733 h 3733"/>
                  <a:gd name="T88" fmla="*/ 99 w 2587"/>
                  <a:gd name="T89" fmla="*/ 3685 h 3733"/>
                  <a:gd name="T90" fmla="*/ 89 w 2587"/>
                  <a:gd name="T91" fmla="*/ 2474 h 3733"/>
                  <a:gd name="T92" fmla="*/ 156 w 2587"/>
                  <a:gd name="T93" fmla="*/ 2407 h 3733"/>
                  <a:gd name="T94" fmla="*/ 535 w 2587"/>
                  <a:gd name="T95" fmla="*/ 1848 h 3733"/>
                  <a:gd name="T96" fmla="*/ 300 w 2587"/>
                  <a:gd name="T97" fmla="*/ 1793 h 3733"/>
                  <a:gd name="T98" fmla="*/ 117 w 2587"/>
                  <a:gd name="T99" fmla="*/ 1647 h 3733"/>
                  <a:gd name="T100" fmla="*/ 14 w 2587"/>
                  <a:gd name="T101" fmla="*/ 1435 h 3733"/>
                  <a:gd name="T102" fmla="*/ 1 w 2587"/>
                  <a:gd name="T103" fmla="*/ 856 h 3733"/>
                  <a:gd name="T104" fmla="*/ 42 w 2587"/>
                  <a:gd name="T105" fmla="*/ 794 h 3733"/>
                  <a:gd name="T106" fmla="*/ 535 w 2587"/>
                  <a:gd name="T107" fmla="*/ 778 h 3733"/>
                  <a:gd name="T108" fmla="*/ 740 w 2587"/>
                  <a:gd name="T109" fmla="*/ 818 h 3733"/>
                  <a:gd name="T110" fmla="*/ 913 w 2587"/>
                  <a:gd name="T111" fmla="*/ 934 h 3733"/>
                  <a:gd name="T112" fmla="*/ 1029 w 2587"/>
                  <a:gd name="T113" fmla="*/ 1108 h 3733"/>
                  <a:gd name="T114" fmla="*/ 1070 w 2587"/>
                  <a:gd name="T115" fmla="*/ 1313 h 3733"/>
                  <a:gd name="T116" fmla="*/ 1188 w 2587"/>
                  <a:gd name="T117" fmla="*/ 472 h 3733"/>
                  <a:gd name="T118" fmla="*/ 1268 w 2587"/>
                  <a:gd name="T119" fmla="*/ 248 h 3733"/>
                  <a:gd name="T120" fmla="*/ 1433 w 2587"/>
                  <a:gd name="T121" fmla="*/ 84 h 3733"/>
                  <a:gd name="T122" fmla="*/ 1657 w 2587"/>
                  <a:gd name="T123" fmla="*/ 3 h 3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587" h="3733">
                    <a:moveTo>
                      <a:pt x="525" y="2596"/>
                    </a:moveTo>
                    <a:lnTo>
                      <a:pt x="278" y="2849"/>
                    </a:lnTo>
                    <a:lnTo>
                      <a:pt x="278" y="3289"/>
                    </a:lnTo>
                    <a:lnTo>
                      <a:pt x="525" y="3541"/>
                    </a:lnTo>
                    <a:lnTo>
                      <a:pt x="2036" y="3541"/>
                    </a:lnTo>
                    <a:lnTo>
                      <a:pt x="2282" y="3289"/>
                    </a:lnTo>
                    <a:lnTo>
                      <a:pt x="2282" y="2849"/>
                    </a:lnTo>
                    <a:lnTo>
                      <a:pt x="2036" y="2596"/>
                    </a:lnTo>
                    <a:lnTo>
                      <a:pt x="525" y="2596"/>
                    </a:lnTo>
                    <a:close/>
                    <a:moveTo>
                      <a:pt x="2053" y="1336"/>
                    </a:moveTo>
                    <a:lnTo>
                      <a:pt x="2006" y="1338"/>
                    </a:lnTo>
                    <a:lnTo>
                      <a:pt x="1962" y="1347"/>
                    </a:lnTo>
                    <a:lnTo>
                      <a:pt x="1918" y="1362"/>
                    </a:lnTo>
                    <a:lnTo>
                      <a:pt x="1880" y="1383"/>
                    </a:lnTo>
                    <a:lnTo>
                      <a:pt x="1843" y="1408"/>
                    </a:lnTo>
                    <a:lnTo>
                      <a:pt x="1810" y="1436"/>
                    </a:lnTo>
                    <a:lnTo>
                      <a:pt x="1780" y="1469"/>
                    </a:lnTo>
                    <a:lnTo>
                      <a:pt x="1755" y="1506"/>
                    </a:lnTo>
                    <a:lnTo>
                      <a:pt x="1736" y="1545"/>
                    </a:lnTo>
                    <a:lnTo>
                      <a:pt x="1721" y="1587"/>
                    </a:lnTo>
                    <a:lnTo>
                      <a:pt x="1712" y="1632"/>
                    </a:lnTo>
                    <a:lnTo>
                      <a:pt x="1709" y="1679"/>
                    </a:lnTo>
                    <a:lnTo>
                      <a:pt x="1709" y="2021"/>
                    </a:lnTo>
                    <a:lnTo>
                      <a:pt x="2053" y="2021"/>
                    </a:lnTo>
                    <a:lnTo>
                      <a:pt x="2098" y="2019"/>
                    </a:lnTo>
                    <a:lnTo>
                      <a:pt x="2143" y="2010"/>
                    </a:lnTo>
                    <a:lnTo>
                      <a:pt x="2186" y="1995"/>
                    </a:lnTo>
                    <a:lnTo>
                      <a:pt x="2225" y="1974"/>
                    </a:lnTo>
                    <a:lnTo>
                      <a:pt x="2261" y="1951"/>
                    </a:lnTo>
                    <a:lnTo>
                      <a:pt x="2295" y="1921"/>
                    </a:lnTo>
                    <a:lnTo>
                      <a:pt x="2324" y="1888"/>
                    </a:lnTo>
                    <a:lnTo>
                      <a:pt x="2348" y="1852"/>
                    </a:lnTo>
                    <a:lnTo>
                      <a:pt x="2369" y="1812"/>
                    </a:lnTo>
                    <a:lnTo>
                      <a:pt x="2383" y="1770"/>
                    </a:lnTo>
                    <a:lnTo>
                      <a:pt x="2393" y="1725"/>
                    </a:lnTo>
                    <a:lnTo>
                      <a:pt x="2396" y="1679"/>
                    </a:lnTo>
                    <a:lnTo>
                      <a:pt x="2396" y="1336"/>
                    </a:lnTo>
                    <a:lnTo>
                      <a:pt x="2053" y="1336"/>
                    </a:lnTo>
                    <a:close/>
                    <a:moveTo>
                      <a:pt x="191" y="969"/>
                    </a:moveTo>
                    <a:lnTo>
                      <a:pt x="191" y="1313"/>
                    </a:lnTo>
                    <a:lnTo>
                      <a:pt x="195" y="1360"/>
                    </a:lnTo>
                    <a:lnTo>
                      <a:pt x="204" y="1404"/>
                    </a:lnTo>
                    <a:lnTo>
                      <a:pt x="219" y="1446"/>
                    </a:lnTo>
                    <a:lnTo>
                      <a:pt x="238" y="1486"/>
                    </a:lnTo>
                    <a:lnTo>
                      <a:pt x="263" y="1523"/>
                    </a:lnTo>
                    <a:lnTo>
                      <a:pt x="292" y="1556"/>
                    </a:lnTo>
                    <a:lnTo>
                      <a:pt x="325" y="1584"/>
                    </a:lnTo>
                    <a:lnTo>
                      <a:pt x="361" y="1609"/>
                    </a:lnTo>
                    <a:lnTo>
                      <a:pt x="401" y="1628"/>
                    </a:lnTo>
                    <a:lnTo>
                      <a:pt x="443" y="1643"/>
                    </a:lnTo>
                    <a:lnTo>
                      <a:pt x="488" y="1652"/>
                    </a:lnTo>
                    <a:lnTo>
                      <a:pt x="535" y="1656"/>
                    </a:lnTo>
                    <a:lnTo>
                      <a:pt x="878" y="1656"/>
                    </a:lnTo>
                    <a:lnTo>
                      <a:pt x="878" y="1313"/>
                    </a:lnTo>
                    <a:lnTo>
                      <a:pt x="875" y="1268"/>
                    </a:lnTo>
                    <a:lnTo>
                      <a:pt x="866" y="1223"/>
                    </a:lnTo>
                    <a:lnTo>
                      <a:pt x="853" y="1181"/>
                    </a:lnTo>
                    <a:lnTo>
                      <a:pt x="832" y="1141"/>
                    </a:lnTo>
                    <a:lnTo>
                      <a:pt x="807" y="1105"/>
                    </a:lnTo>
                    <a:lnTo>
                      <a:pt x="777" y="1071"/>
                    </a:lnTo>
                    <a:lnTo>
                      <a:pt x="743" y="1040"/>
                    </a:lnTo>
                    <a:lnTo>
                      <a:pt x="707" y="1015"/>
                    </a:lnTo>
                    <a:lnTo>
                      <a:pt x="667" y="996"/>
                    </a:lnTo>
                    <a:lnTo>
                      <a:pt x="625" y="982"/>
                    </a:lnTo>
                    <a:lnTo>
                      <a:pt x="580" y="973"/>
                    </a:lnTo>
                    <a:lnTo>
                      <a:pt x="535" y="969"/>
                    </a:lnTo>
                    <a:lnTo>
                      <a:pt x="191" y="969"/>
                    </a:lnTo>
                    <a:close/>
                    <a:moveTo>
                      <a:pt x="1720" y="192"/>
                    </a:moveTo>
                    <a:lnTo>
                      <a:pt x="1673" y="195"/>
                    </a:lnTo>
                    <a:lnTo>
                      <a:pt x="1629" y="205"/>
                    </a:lnTo>
                    <a:lnTo>
                      <a:pt x="1586" y="219"/>
                    </a:lnTo>
                    <a:lnTo>
                      <a:pt x="1547" y="239"/>
                    </a:lnTo>
                    <a:lnTo>
                      <a:pt x="1510" y="264"/>
                    </a:lnTo>
                    <a:lnTo>
                      <a:pt x="1477" y="292"/>
                    </a:lnTo>
                    <a:lnTo>
                      <a:pt x="1448" y="325"/>
                    </a:lnTo>
                    <a:lnTo>
                      <a:pt x="1424" y="362"/>
                    </a:lnTo>
                    <a:lnTo>
                      <a:pt x="1403" y="401"/>
                    </a:lnTo>
                    <a:lnTo>
                      <a:pt x="1388" y="444"/>
                    </a:lnTo>
                    <a:lnTo>
                      <a:pt x="1379" y="488"/>
                    </a:lnTo>
                    <a:lnTo>
                      <a:pt x="1376" y="535"/>
                    </a:lnTo>
                    <a:lnTo>
                      <a:pt x="1376" y="877"/>
                    </a:lnTo>
                    <a:lnTo>
                      <a:pt x="1720" y="877"/>
                    </a:lnTo>
                    <a:lnTo>
                      <a:pt x="1766" y="875"/>
                    </a:lnTo>
                    <a:lnTo>
                      <a:pt x="1811" y="866"/>
                    </a:lnTo>
                    <a:lnTo>
                      <a:pt x="1853" y="851"/>
                    </a:lnTo>
                    <a:lnTo>
                      <a:pt x="1892" y="831"/>
                    </a:lnTo>
                    <a:lnTo>
                      <a:pt x="1929" y="807"/>
                    </a:lnTo>
                    <a:lnTo>
                      <a:pt x="1962" y="777"/>
                    </a:lnTo>
                    <a:lnTo>
                      <a:pt x="1991" y="744"/>
                    </a:lnTo>
                    <a:lnTo>
                      <a:pt x="2015" y="708"/>
                    </a:lnTo>
                    <a:lnTo>
                      <a:pt x="2036" y="668"/>
                    </a:lnTo>
                    <a:lnTo>
                      <a:pt x="2051" y="626"/>
                    </a:lnTo>
                    <a:lnTo>
                      <a:pt x="2060" y="581"/>
                    </a:lnTo>
                    <a:lnTo>
                      <a:pt x="2063" y="535"/>
                    </a:lnTo>
                    <a:lnTo>
                      <a:pt x="2063" y="192"/>
                    </a:lnTo>
                    <a:lnTo>
                      <a:pt x="1720" y="192"/>
                    </a:lnTo>
                    <a:close/>
                    <a:moveTo>
                      <a:pt x="1720" y="0"/>
                    </a:moveTo>
                    <a:lnTo>
                      <a:pt x="2159" y="0"/>
                    </a:lnTo>
                    <a:lnTo>
                      <a:pt x="2184" y="3"/>
                    </a:lnTo>
                    <a:lnTo>
                      <a:pt x="2207" y="13"/>
                    </a:lnTo>
                    <a:lnTo>
                      <a:pt x="2227" y="28"/>
                    </a:lnTo>
                    <a:lnTo>
                      <a:pt x="2242" y="47"/>
                    </a:lnTo>
                    <a:lnTo>
                      <a:pt x="2251" y="70"/>
                    </a:lnTo>
                    <a:lnTo>
                      <a:pt x="2255" y="96"/>
                    </a:lnTo>
                    <a:lnTo>
                      <a:pt x="2255" y="535"/>
                    </a:lnTo>
                    <a:lnTo>
                      <a:pt x="2251" y="597"/>
                    </a:lnTo>
                    <a:lnTo>
                      <a:pt x="2241" y="658"/>
                    </a:lnTo>
                    <a:lnTo>
                      <a:pt x="2224" y="714"/>
                    </a:lnTo>
                    <a:lnTo>
                      <a:pt x="2200" y="770"/>
                    </a:lnTo>
                    <a:lnTo>
                      <a:pt x="2171" y="821"/>
                    </a:lnTo>
                    <a:lnTo>
                      <a:pt x="2137" y="869"/>
                    </a:lnTo>
                    <a:lnTo>
                      <a:pt x="2097" y="913"/>
                    </a:lnTo>
                    <a:lnTo>
                      <a:pt x="2054" y="952"/>
                    </a:lnTo>
                    <a:lnTo>
                      <a:pt x="2006" y="986"/>
                    </a:lnTo>
                    <a:lnTo>
                      <a:pt x="1955" y="1015"/>
                    </a:lnTo>
                    <a:lnTo>
                      <a:pt x="1900" y="1039"/>
                    </a:lnTo>
                    <a:lnTo>
                      <a:pt x="1842" y="1056"/>
                    </a:lnTo>
                    <a:lnTo>
                      <a:pt x="1782" y="1066"/>
                    </a:lnTo>
                    <a:lnTo>
                      <a:pt x="1720" y="1070"/>
                    </a:lnTo>
                    <a:lnTo>
                      <a:pt x="1376" y="1070"/>
                    </a:lnTo>
                    <a:lnTo>
                      <a:pt x="1376" y="2021"/>
                    </a:lnTo>
                    <a:lnTo>
                      <a:pt x="1517" y="2021"/>
                    </a:lnTo>
                    <a:lnTo>
                      <a:pt x="1517" y="1679"/>
                    </a:lnTo>
                    <a:lnTo>
                      <a:pt x="1521" y="1616"/>
                    </a:lnTo>
                    <a:lnTo>
                      <a:pt x="1531" y="1556"/>
                    </a:lnTo>
                    <a:lnTo>
                      <a:pt x="1548" y="1499"/>
                    </a:lnTo>
                    <a:lnTo>
                      <a:pt x="1572" y="1444"/>
                    </a:lnTo>
                    <a:lnTo>
                      <a:pt x="1600" y="1392"/>
                    </a:lnTo>
                    <a:lnTo>
                      <a:pt x="1635" y="1344"/>
                    </a:lnTo>
                    <a:lnTo>
                      <a:pt x="1674" y="1301"/>
                    </a:lnTo>
                    <a:lnTo>
                      <a:pt x="1718" y="1262"/>
                    </a:lnTo>
                    <a:lnTo>
                      <a:pt x="1766" y="1227"/>
                    </a:lnTo>
                    <a:lnTo>
                      <a:pt x="1817" y="1198"/>
                    </a:lnTo>
                    <a:lnTo>
                      <a:pt x="1872" y="1175"/>
                    </a:lnTo>
                    <a:lnTo>
                      <a:pt x="1930" y="1158"/>
                    </a:lnTo>
                    <a:lnTo>
                      <a:pt x="1990" y="1147"/>
                    </a:lnTo>
                    <a:lnTo>
                      <a:pt x="2053" y="1144"/>
                    </a:lnTo>
                    <a:lnTo>
                      <a:pt x="2492" y="1144"/>
                    </a:lnTo>
                    <a:lnTo>
                      <a:pt x="2517" y="1147"/>
                    </a:lnTo>
                    <a:lnTo>
                      <a:pt x="2540" y="1157"/>
                    </a:lnTo>
                    <a:lnTo>
                      <a:pt x="2559" y="1172"/>
                    </a:lnTo>
                    <a:lnTo>
                      <a:pt x="2575" y="1191"/>
                    </a:lnTo>
                    <a:lnTo>
                      <a:pt x="2584" y="1214"/>
                    </a:lnTo>
                    <a:lnTo>
                      <a:pt x="2587" y="1239"/>
                    </a:lnTo>
                    <a:lnTo>
                      <a:pt x="2587" y="1679"/>
                    </a:lnTo>
                    <a:lnTo>
                      <a:pt x="2584" y="1741"/>
                    </a:lnTo>
                    <a:lnTo>
                      <a:pt x="2574" y="1801"/>
                    </a:lnTo>
                    <a:lnTo>
                      <a:pt x="2557" y="1858"/>
                    </a:lnTo>
                    <a:lnTo>
                      <a:pt x="2533" y="1914"/>
                    </a:lnTo>
                    <a:lnTo>
                      <a:pt x="2504" y="1965"/>
                    </a:lnTo>
                    <a:lnTo>
                      <a:pt x="2470" y="2013"/>
                    </a:lnTo>
                    <a:lnTo>
                      <a:pt x="2430" y="2056"/>
                    </a:lnTo>
                    <a:lnTo>
                      <a:pt x="2387" y="2096"/>
                    </a:lnTo>
                    <a:lnTo>
                      <a:pt x="2339" y="2130"/>
                    </a:lnTo>
                    <a:lnTo>
                      <a:pt x="2288" y="2159"/>
                    </a:lnTo>
                    <a:lnTo>
                      <a:pt x="2233" y="2182"/>
                    </a:lnTo>
                    <a:lnTo>
                      <a:pt x="2175" y="2199"/>
                    </a:lnTo>
                    <a:lnTo>
                      <a:pt x="2114" y="2210"/>
                    </a:lnTo>
                    <a:lnTo>
                      <a:pt x="2053" y="2213"/>
                    </a:lnTo>
                    <a:lnTo>
                      <a:pt x="1376" y="2213"/>
                    </a:lnTo>
                    <a:lnTo>
                      <a:pt x="1376" y="2404"/>
                    </a:lnTo>
                    <a:lnTo>
                      <a:pt x="2379" y="2404"/>
                    </a:lnTo>
                    <a:lnTo>
                      <a:pt x="2404" y="2407"/>
                    </a:lnTo>
                    <a:lnTo>
                      <a:pt x="2427" y="2417"/>
                    </a:lnTo>
                    <a:lnTo>
                      <a:pt x="2446" y="2432"/>
                    </a:lnTo>
                    <a:lnTo>
                      <a:pt x="2461" y="2451"/>
                    </a:lnTo>
                    <a:lnTo>
                      <a:pt x="2471" y="2474"/>
                    </a:lnTo>
                    <a:lnTo>
                      <a:pt x="2475" y="2500"/>
                    </a:lnTo>
                    <a:lnTo>
                      <a:pt x="2475" y="3637"/>
                    </a:lnTo>
                    <a:lnTo>
                      <a:pt x="2471" y="3662"/>
                    </a:lnTo>
                    <a:lnTo>
                      <a:pt x="2461" y="3685"/>
                    </a:lnTo>
                    <a:lnTo>
                      <a:pt x="2446" y="3704"/>
                    </a:lnTo>
                    <a:lnTo>
                      <a:pt x="2427" y="3719"/>
                    </a:lnTo>
                    <a:lnTo>
                      <a:pt x="2404" y="3730"/>
                    </a:lnTo>
                    <a:lnTo>
                      <a:pt x="2379" y="3733"/>
                    </a:lnTo>
                    <a:lnTo>
                      <a:pt x="182" y="3733"/>
                    </a:lnTo>
                    <a:lnTo>
                      <a:pt x="156" y="3730"/>
                    </a:lnTo>
                    <a:lnTo>
                      <a:pt x="133" y="3719"/>
                    </a:lnTo>
                    <a:lnTo>
                      <a:pt x="114" y="3704"/>
                    </a:lnTo>
                    <a:lnTo>
                      <a:pt x="99" y="3685"/>
                    </a:lnTo>
                    <a:lnTo>
                      <a:pt x="89" y="3662"/>
                    </a:lnTo>
                    <a:lnTo>
                      <a:pt x="85" y="3637"/>
                    </a:lnTo>
                    <a:lnTo>
                      <a:pt x="85" y="2500"/>
                    </a:lnTo>
                    <a:lnTo>
                      <a:pt x="89" y="2474"/>
                    </a:lnTo>
                    <a:lnTo>
                      <a:pt x="99" y="2451"/>
                    </a:lnTo>
                    <a:lnTo>
                      <a:pt x="114" y="2432"/>
                    </a:lnTo>
                    <a:lnTo>
                      <a:pt x="133" y="2417"/>
                    </a:lnTo>
                    <a:lnTo>
                      <a:pt x="156" y="2407"/>
                    </a:lnTo>
                    <a:lnTo>
                      <a:pt x="182" y="2404"/>
                    </a:lnTo>
                    <a:lnTo>
                      <a:pt x="1184" y="2404"/>
                    </a:lnTo>
                    <a:lnTo>
                      <a:pt x="1184" y="1848"/>
                    </a:lnTo>
                    <a:lnTo>
                      <a:pt x="535" y="1848"/>
                    </a:lnTo>
                    <a:lnTo>
                      <a:pt x="473" y="1844"/>
                    </a:lnTo>
                    <a:lnTo>
                      <a:pt x="413" y="1833"/>
                    </a:lnTo>
                    <a:lnTo>
                      <a:pt x="354" y="1816"/>
                    </a:lnTo>
                    <a:lnTo>
                      <a:pt x="300" y="1793"/>
                    </a:lnTo>
                    <a:lnTo>
                      <a:pt x="248" y="1764"/>
                    </a:lnTo>
                    <a:lnTo>
                      <a:pt x="201" y="1730"/>
                    </a:lnTo>
                    <a:lnTo>
                      <a:pt x="156" y="1691"/>
                    </a:lnTo>
                    <a:lnTo>
                      <a:pt x="117" y="1647"/>
                    </a:lnTo>
                    <a:lnTo>
                      <a:pt x="83" y="1599"/>
                    </a:lnTo>
                    <a:lnTo>
                      <a:pt x="54" y="1548"/>
                    </a:lnTo>
                    <a:lnTo>
                      <a:pt x="31" y="1493"/>
                    </a:lnTo>
                    <a:lnTo>
                      <a:pt x="14" y="1435"/>
                    </a:lnTo>
                    <a:lnTo>
                      <a:pt x="3" y="1375"/>
                    </a:lnTo>
                    <a:lnTo>
                      <a:pt x="0" y="1313"/>
                    </a:lnTo>
                    <a:lnTo>
                      <a:pt x="0" y="874"/>
                    </a:lnTo>
                    <a:lnTo>
                      <a:pt x="1" y="856"/>
                    </a:lnTo>
                    <a:lnTo>
                      <a:pt x="7" y="837"/>
                    </a:lnTo>
                    <a:lnTo>
                      <a:pt x="16" y="820"/>
                    </a:lnTo>
                    <a:lnTo>
                      <a:pt x="27" y="806"/>
                    </a:lnTo>
                    <a:lnTo>
                      <a:pt x="42" y="794"/>
                    </a:lnTo>
                    <a:lnTo>
                      <a:pt x="59" y="785"/>
                    </a:lnTo>
                    <a:lnTo>
                      <a:pt x="76" y="779"/>
                    </a:lnTo>
                    <a:lnTo>
                      <a:pt x="96" y="778"/>
                    </a:lnTo>
                    <a:lnTo>
                      <a:pt x="535" y="778"/>
                    </a:lnTo>
                    <a:lnTo>
                      <a:pt x="588" y="780"/>
                    </a:lnTo>
                    <a:lnTo>
                      <a:pt x="641" y="788"/>
                    </a:lnTo>
                    <a:lnTo>
                      <a:pt x="691" y="801"/>
                    </a:lnTo>
                    <a:lnTo>
                      <a:pt x="740" y="818"/>
                    </a:lnTo>
                    <a:lnTo>
                      <a:pt x="786" y="841"/>
                    </a:lnTo>
                    <a:lnTo>
                      <a:pt x="832" y="868"/>
                    </a:lnTo>
                    <a:lnTo>
                      <a:pt x="874" y="899"/>
                    </a:lnTo>
                    <a:lnTo>
                      <a:pt x="913" y="934"/>
                    </a:lnTo>
                    <a:lnTo>
                      <a:pt x="949" y="974"/>
                    </a:lnTo>
                    <a:lnTo>
                      <a:pt x="980" y="1016"/>
                    </a:lnTo>
                    <a:lnTo>
                      <a:pt x="1008" y="1062"/>
                    </a:lnTo>
                    <a:lnTo>
                      <a:pt x="1029" y="1108"/>
                    </a:lnTo>
                    <a:lnTo>
                      <a:pt x="1048" y="1157"/>
                    </a:lnTo>
                    <a:lnTo>
                      <a:pt x="1060" y="1207"/>
                    </a:lnTo>
                    <a:lnTo>
                      <a:pt x="1068" y="1260"/>
                    </a:lnTo>
                    <a:lnTo>
                      <a:pt x="1070" y="1313"/>
                    </a:lnTo>
                    <a:lnTo>
                      <a:pt x="1070" y="1656"/>
                    </a:lnTo>
                    <a:lnTo>
                      <a:pt x="1184" y="1656"/>
                    </a:lnTo>
                    <a:lnTo>
                      <a:pt x="1184" y="535"/>
                    </a:lnTo>
                    <a:lnTo>
                      <a:pt x="1188" y="472"/>
                    </a:lnTo>
                    <a:lnTo>
                      <a:pt x="1198" y="413"/>
                    </a:lnTo>
                    <a:lnTo>
                      <a:pt x="1215" y="355"/>
                    </a:lnTo>
                    <a:lnTo>
                      <a:pt x="1239" y="300"/>
                    </a:lnTo>
                    <a:lnTo>
                      <a:pt x="1268" y="248"/>
                    </a:lnTo>
                    <a:lnTo>
                      <a:pt x="1302" y="200"/>
                    </a:lnTo>
                    <a:lnTo>
                      <a:pt x="1342" y="157"/>
                    </a:lnTo>
                    <a:lnTo>
                      <a:pt x="1385" y="118"/>
                    </a:lnTo>
                    <a:lnTo>
                      <a:pt x="1433" y="84"/>
                    </a:lnTo>
                    <a:lnTo>
                      <a:pt x="1484" y="54"/>
                    </a:lnTo>
                    <a:lnTo>
                      <a:pt x="1539" y="32"/>
                    </a:lnTo>
                    <a:lnTo>
                      <a:pt x="1597" y="14"/>
                    </a:lnTo>
                    <a:lnTo>
                      <a:pt x="1657" y="3"/>
                    </a:lnTo>
                    <a:lnTo>
                      <a:pt x="17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69" name="Freeform 21"/>
              <p:cNvSpPr>
                <a:spLocks noEditPoints="1"/>
              </p:cNvSpPr>
              <p:nvPr/>
            </p:nvSpPr>
            <p:spPr bwMode="auto">
              <a:xfrm>
                <a:off x="3642" y="2568"/>
                <a:ext cx="381" cy="380"/>
              </a:xfrm>
              <a:custGeom>
                <a:avLst/>
                <a:gdLst>
                  <a:gd name="T0" fmla="*/ 347 w 763"/>
                  <a:gd name="T1" fmla="*/ 195 h 760"/>
                  <a:gd name="T2" fmla="*/ 286 w 763"/>
                  <a:gd name="T3" fmla="*/ 217 h 760"/>
                  <a:gd name="T4" fmla="*/ 236 w 763"/>
                  <a:gd name="T5" fmla="*/ 260 h 760"/>
                  <a:gd name="T6" fmla="*/ 204 w 763"/>
                  <a:gd name="T7" fmla="*/ 314 h 760"/>
                  <a:gd name="T8" fmla="*/ 192 w 763"/>
                  <a:gd name="T9" fmla="*/ 380 h 760"/>
                  <a:gd name="T10" fmla="*/ 204 w 763"/>
                  <a:gd name="T11" fmla="*/ 446 h 760"/>
                  <a:gd name="T12" fmla="*/ 236 w 763"/>
                  <a:gd name="T13" fmla="*/ 502 h 760"/>
                  <a:gd name="T14" fmla="*/ 286 w 763"/>
                  <a:gd name="T15" fmla="*/ 543 h 760"/>
                  <a:gd name="T16" fmla="*/ 347 w 763"/>
                  <a:gd name="T17" fmla="*/ 566 h 760"/>
                  <a:gd name="T18" fmla="*/ 415 w 763"/>
                  <a:gd name="T19" fmla="*/ 566 h 760"/>
                  <a:gd name="T20" fmla="*/ 477 w 763"/>
                  <a:gd name="T21" fmla="*/ 543 h 760"/>
                  <a:gd name="T22" fmla="*/ 526 w 763"/>
                  <a:gd name="T23" fmla="*/ 502 h 760"/>
                  <a:gd name="T24" fmla="*/ 559 w 763"/>
                  <a:gd name="T25" fmla="*/ 446 h 760"/>
                  <a:gd name="T26" fmla="*/ 570 w 763"/>
                  <a:gd name="T27" fmla="*/ 380 h 760"/>
                  <a:gd name="T28" fmla="*/ 559 w 763"/>
                  <a:gd name="T29" fmla="*/ 314 h 760"/>
                  <a:gd name="T30" fmla="*/ 526 w 763"/>
                  <a:gd name="T31" fmla="*/ 260 h 760"/>
                  <a:gd name="T32" fmla="*/ 477 w 763"/>
                  <a:gd name="T33" fmla="*/ 217 h 760"/>
                  <a:gd name="T34" fmla="*/ 415 w 763"/>
                  <a:gd name="T35" fmla="*/ 195 h 760"/>
                  <a:gd name="T36" fmla="*/ 381 w 763"/>
                  <a:gd name="T37" fmla="*/ 0 h 760"/>
                  <a:gd name="T38" fmla="*/ 482 w 763"/>
                  <a:gd name="T39" fmla="*/ 14 h 760"/>
                  <a:gd name="T40" fmla="*/ 574 w 763"/>
                  <a:gd name="T41" fmla="*/ 52 h 760"/>
                  <a:gd name="T42" fmla="*/ 650 w 763"/>
                  <a:gd name="T43" fmla="*/ 112 h 760"/>
                  <a:gd name="T44" fmla="*/ 710 w 763"/>
                  <a:gd name="T45" fmla="*/ 189 h 760"/>
                  <a:gd name="T46" fmla="*/ 749 w 763"/>
                  <a:gd name="T47" fmla="*/ 279 h 760"/>
                  <a:gd name="T48" fmla="*/ 763 w 763"/>
                  <a:gd name="T49" fmla="*/ 380 h 760"/>
                  <a:gd name="T50" fmla="*/ 749 w 763"/>
                  <a:gd name="T51" fmla="*/ 482 h 760"/>
                  <a:gd name="T52" fmla="*/ 710 w 763"/>
                  <a:gd name="T53" fmla="*/ 573 h 760"/>
                  <a:gd name="T54" fmla="*/ 650 w 763"/>
                  <a:gd name="T55" fmla="*/ 649 h 760"/>
                  <a:gd name="T56" fmla="*/ 574 w 763"/>
                  <a:gd name="T57" fmla="*/ 709 h 760"/>
                  <a:gd name="T58" fmla="*/ 482 w 763"/>
                  <a:gd name="T59" fmla="*/ 747 h 760"/>
                  <a:gd name="T60" fmla="*/ 381 w 763"/>
                  <a:gd name="T61" fmla="*/ 760 h 760"/>
                  <a:gd name="T62" fmla="*/ 280 w 763"/>
                  <a:gd name="T63" fmla="*/ 747 h 760"/>
                  <a:gd name="T64" fmla="*/ 190 w 763"/>
                  <a:gd name="T65" fmla="*/ 709 h 760"/>
                  <a:gd name="T66" fmla="*/ 112 w 763"/>
                  <a:gd name="T67" fmla="*/ 649 h 760"/>
                  <a:gd name="T68" fmla="*/ 53 w 763"/>
                  <a:gd name="T69" fmla="*/ 573 h 760"/>
                  <a:gd name="T70" fmla="*/ 14 w 763"/>
                  <a:gd name="T71" fmla="*/ 482 h 760"/>
                  <a:gd name="T72" fmla="*/ 0 w 763"/>
                  <a:gd name="T73" fmla="*/ 380 h 760"/>
                  <a:gd name="T74" fmla="*/ 14 w 763"/>
                  <a:gd name="T75" fmla="*/ 279 h 760"/>
                  <a:gd name="T76" fmla="*/ 53 w 763"/>
                  <a:gd name="T77" fmla="*/ 189 h 760"/>
                  <a:gd name="T78" fmla="*/ 112 w 763"/>
                  <a:gd name="T79" fmla="*/ 112 h 760"/>
                  <a:gd name="T80" fmla="*/ 190 w 763"/>
                  <a:gd name="T81" fmla="*/ 52 h 760"/>
                  <a:gd name="T82" fmla="*/ 280 w 763"/>
                  <a:gd name="T83" fmla="*/ 14 h 760"/>
                  <a:gd name="T84" fmla="*/ 381 w 763"/>
                  <a:gd name="T85" fmla="*/ 0 h 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63" h="760">
                    <a:moveTo>
                      <a:pt x="381" y="192"/>
                    </a:moveTo>
                    <a:lnTo>
                      <a:pt x="347" y="195"/>
                    </a:lnTo>
                    <a:lnTo>
                      <a:pt x="315" y="204"/>
                    </a:lnTo>
                    <a:lnTo>
                      <a:pt x="286" y="217"/>
                    </a:lnTo>
                    <a:lnTo>
                      <a:pt x="259" y="237"/>
                    </a:lnTo>
                    <a:lnTo>
                      <a:pt x="236" y="260"/>
                    </a:lnTo>
                    <a:lnTo>
                      <a:pt x="218" y="286"/>
                    </a:lnTo>
                    <a:lnTo>
                      <a:pt x="204" y="314"/>
                    </a:lnTo>
                    <a:lnTo>
                      <a:pt x="195" y="346"/>
                    </a:lnTo>
                    <a:lnTo>
                      <a:pt x="192" y="380"/>
                    </a:lnTo>
                    <a:lnTo>
                      <a:pt x="195" y="414"/>
                    </a:lnTo>
                    <a:lnTo>
                      <a:pt x="204" y="446"/>
                    </a:lnTo>
                    <a:lnTo>
                      <a:pt x="218" y="476"/>
                    </a:lnTo>
                    <a:lnTo>
                      <a:pt x="236" y="502"/>
                    </a:lnTo>
                    <a:lnTo>
                      <a:pt x="259" y="525"/>
                    </a:lnTo>
                    <a:lnTo>
                      <a:pt x="286" y="543"/>
                    </a:lnTo>
                    <a:lnTo>
                      <a:pt x="315" y="557"/>
                    </a:lnTo>
                    <a:lnTo>
                      <a:pt x="347" y="566"/>
                    </a:lnTo>
                    <a:lnTo>
                      <a:pt x="381" y="569"/>
                    </a:lnTo>
                    <a:lnTo>
                      <a:pt x="415" y="566"/>
                    </a:lnTo>
                    <a:lnTo>
                      <a:pt x="447" y="557"/>
                    </a:lnTo>
                    <a:lnTo>
                      <a:pt x="477" y="543"/>
                    </a:lnTo>
                    <a:lnTo>
                      <a:pt x="503" y="525"/>
                    </a:lnTo>
                    <a:lnTo>
                      <a:pt x="526" y="502"/>
                    </a:lnTo>
                    <a:lnTo>
                      <a:pt x="544" y="476"/>
                    </a:lnTo>
                    <a:lnTo>
                      <a:pt x="559" y="446"/>
                    </a:lnTo>
                    <a:lnTo>
                      <a:pt x="567" y="414"/>
                    </a:lnTo>
                    <a:lnTo>
                      <a:pt x="570" y="380"/>
                    </a:lnTo>
                    <a:lnTo>
                      <a:pt x="567" y="346"/>
                    </a:lnTo>
                    <a:lnTo>
                      <a:pt x="559" y="314"/>
                    </a:lnTo>
                    <a:lnTo>
                      <a:pt x="544" y="286"/>
                    </a:lnTo>
                    <a:lnTo>
                      <a:pt x="526" y="260"/>
                    </a:lnTo>
                    <a:lnTo>
                      <a:pt x="503" y="237"/>
                    </a:lnTo>
                    <a:lnTo>
                      <a:pt x="477" y="217"/>
                    </a:lnTo>
                    <a:lnTo>
                      <a:pt x="447" y="204"/>
                    </a:lnTo>
                    <a:lnTo>
                      <a:pt x="415" y="195"/>
                    </a:lnTo>
                    <a:lnTo>
                      <a:pt x="381" y="192"/>
                    </a:lnTo>
                    <a:close/>
                    <a:moveTo>
                      <a:pt x="381" y="0"/>
                    </a:moveTo>
                    <a:lnTo>
                      <a:pt x="432" y="3"/>
                    </a:lnTo>
                    <a:lnTo>
                      <a:pt x="482" y="14"/>
                    </a:lnTo>
                    <a:lnTo>
                      <a:pt x="529" y="31"/>
                    </a:lnTo>
                    <a:lnTo>
                      <a:pt x="574" y="52"/>
                    </a:lnTo>
                    <a:lnTo>
                      <a:pt x="614" y="80"/>
                    </a:lnTo>
                    <a:lnTo>
                      <a:pt x="650" y="112"/>
                    </a:lnTo>
                    <a:lnTo>
                      <a:pt x="683" y="148"/>
                    </a:lnTo>
                    <a:lnTo>
                      <a:pt x="710" y="189"/>
                    </a:lnTo>
                    <a:lnTo>
                      <a:pt x="732" y="232"/>
                    </a:lnTo>
                    <a:lnTo>
                      <a:pt x="749" y="279"/>
                    </a:lnTo>
                    <a:lnTo>
                      <a:pt x="758" y="329"/>
                    </a:lnTo>
                    <a:lnTo>
                      <a:pt x="763" y="380"/>
                    </a:lnTo>
                    <a:lnTo>
                      <a:pt x="758" y="431"/>
                    </a:lnTo>
                    <a:lnTo>
                      <a:pt x="749" y="482"/>
                    </a:lnTo>
                    <a:lnTo>
                      <a:pt x="732" y="528"/>
                    </a:lnTo>
                    <a:lnTo>
                      <a:pt x="710" y="573"/>
                    </a:lnTo>
                    <a:lnTo>
                      <a:pt x="683" y="612"/>
                    </a:lnTo>
                    <a:lnTo>
                      <a:pt x="650" y="649"/>
                    </a:lnTo>
                    <a:lnTo>
                      <a:pt x="614" y="682"/>
                    </a:lnTo>
                    <a:lnTo>
                      <a:pt x="574" y="709"/>
                    </a:lnTo>
                    <a:lnTo>
                      <a:pt x="529" y="731"/>
                    </a:lnTo>
                    <a:lnTo>
                      <a:pt x="482" y="747"/>
                    </a:lnTo>
                    <a:lnTo>
                      <a:pt x="432" y="757"/>
                    </a:lnTo>
                    <a:lnTo>
                      <a:pt x="381" y="760"/>
                    </a:lnTo>
                    <a:lnTo>
                      <a:pt x="330" y="757"/>
                    </a:lnTo>
                    <a:lnTo>
                      <a:pt x="280" y="747"/>
                    </a:lnTo>
                    <a:lnTo>
                      <a:pt x="233" y="731"/>
                    </a:lnTo>
                    <a:lnTo>
                      <a:pt x="190" y="709"/>
                    </a:lnTo>
                    <a:lnTo>
                      <a:pt x="149" y="682"/>
                    </a:lnTo>
                    <a:lnTo>
                      <a:pt x="112" y="649"/>
                    </a:lnTo>
                    <a:lnTo>
                      <a:pt x="80" y="612"/>
                    </a:lnTo>
                    <a:lnTo>
                      <a:pt x="53" y="573"/>
                    </a:lnTo>
                    <a:lnTo>
                      <a:pt x="30" y="528"/>
                    </a:lnTo>
                    <a:lnTo>
                      <a:pt x="14" y="482"/>
                    </a:lnTo>
                    <a:lnTo>
                      <a:pt x="4" y="431"/>
                    </a:lnTo>
                    <a:lnTo>
                      <a:pt x="0" y="380"/>
                    </a:lnTo>
                    <a:lnTo>
                      <a:pt x="4" y="329"/>
                    </a:lnTo>
                    <a:lnTo>
                      <a:pt x="14" y="279"/>
                    </a:lnTo>
                    <a:lnTo>
                      <a:pt x="30" y="232"/>
                    </a:lnTo>
                    <a:lnTo>
                      <a:pt x="53" y="189"/>
                    </a:lnTo>
                    <a:lnTo>
                      <a:pt x="80" y="148"/>
                    </a:lnTo>
                    <a:lnTo>
                      <a:pt x="112" y="112"/>
                    </a:lnTo>
                    <a:lnTo>
                      <a:pt x="149" y="80"/>
                    </a:lnTo>
                    <a:lnTo>
                      <a:pt x="190" y="52"/>
                    </a:lnTo>
                    <a:lnTo>
                      <a:pt x="233" y="31"/>
                    </a:lnTo>
                    <a:lnTo>
                      <a:pt x="280" y="14"/>
                    </a:lnTo>
                    <a:lnTo>
                      <a:pt x="330" y="3"/>
                    </a:lnTo>
                    <a:lnTo>
                      <a:pt x="38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ircle: Hollow 8"/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/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10179" y="4342505"/>
            <a:ext cx="0" cy="1033387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548058" y="5350759"/>
            <a:ext cx="124240" cy="1242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52485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3A1A4"/>
                </a:solidFill>
                <a:latin typeface="Century Gothic" panose="020B0502020202020204" charset="0"/>
              </a:rPr>
              <a:t>2014</a:t>
            </a:r>
            <a:endParaRPr lang="en-US" sz="3600" dirty="0">
              <a:solidFill>
                <a:srgbClr val="03A1A4"/>
              </a:solidFill>
              <a:latin typeface="Century Gothic" panose="020B0502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3969" y="5590049"/>
            <a:ext cx="3201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800" dirty="0" err="1"/>
              <a:t>Yekaterinbug</a:t>
            </a:r>
            <a:r>
              <a:rPr lang="en-US" sz="2800" dirty="0"/>
              <a:t>, </a:t>
            </a:r>
            <a:r>
              <a:rPr lang="en-US" sz="2800" dirty="0" smtClean="0"/>
              <a:t>Russia</a:t>
            </a:r>
            <a:endParaRPr lang="en-US" sz="2800" dirty="0"/>
          </a:p>
        </p:txBody>
      </p:sp>
      <p:sp>
        <p:nvSpPr>
          <p:cNvPr id="18" name="Arc 17"/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ircle: Hollow 20"/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/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090963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EE9524"/>
                </a:solidFill>
                <a:latin typeface="Century Gothic" panose="020B0502020202020204" charset="0"/>
              </a:rPr>
              <a:t>2015</a:t>
            </a:r>
            <a:endParaRPr lang="en-US" sz="3600" dirty="0">
              <a:solidFill>
                <a:srgbClr val="EE9524"/>
              </a:solidFill>
              <a:latin typeface="Century Gothic" panose="020B050202020202020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3424" y="1911776"/>
            <a:ext cx="40018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600" dirty="0"/>
              <a:t>Marrakech, Morocco</a:t>
            </a:r>
            <a:endParaRPr lang="en-US" sz="2600" dirty="0"/>
          </a:p>
        </p:txBody>
      </p:sp>
      <p:sp>
        <p:nvSpPr>
          <p:cNvPr id="27" name="Arc 26"/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ircle: Hollow 29"/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/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6102090" y="4342505"/>
            <a:ext cx="0" cy="1033387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039969" y="535075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344396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EF3078"/>
                </a:solidFill>
                <a:latin typeface="Century Gothic" panose="020B0502020202020204" charset="0"/>
              </a:rPr>
              <a:t>2016</a:t>
            </a:r>
            <a:endParaRPr lang="en-US" sz="3600" dirty="0">
              <a:solidFill>
                <a:srgbClr val="EF3078"/>
              </a:solidFill>
              <a:latin typeface="Century Gothic" panose="020B0502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73432" y="5620826"/>
            <a:ext cx="404501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600" dirty="0"/>
              <a:t>Phuket, Thailand</a:t>
            </a:r>
            <a:endParaRPr lang="en-US" sz="2600" dirty="0"/>
          </a:p>
        </p:txBody>
      </p:sp>
      <p:sp>
        <p:nvSpPr>
          <p:cNvPr id="45" name="Arc 44"/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ircle: Hollow 46"/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/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608145" y="4382611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1C7CBB"/>
                </a:solidFill>
                <a:latin typeface="Century Gothic" panose="020B0502020202020204" charset="0"/>
              </a:rPr>
              <a:t>2017</a:t>
            </a:r>
            <a:endParaRPr lang="en-US" sz="3600" dirty="0">
              <a:solidFill>
                <a:srgbClr val="1C7CBB"/>
              </a:solidFill>
              <a:latin typeface="Century Gothic" panose="020B050202020202020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39970" y="1926108"/>
            <a:ext cx="43787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600" dirty="0"/>
              <a:t>South Dakota, USA</a:t>
            </a:r>
            <a:endParaRPr lang="en-US" sz="2600" dirty="0"/>
          </a:p>
        </p:txBody>
      </p:sp>
      <p:sp>
        <p:nvSpPr>
          <p:cNvPr id="53" name="Arc 52"/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ircle: Hollow 55"/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ircle: Hollow 56"/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10603766" y="4342505"/>
            <a:ext cx="0" cy="1033387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10541645" y="5350759"/>
            <a:ext cx="124240" cy="12424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846072" y="2961830"/>
            <a:ext cx="1515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6">
                    <a:lumMod val="50000"/>
                  </a:schemeClr>
                </a:solidFill>
                <a:latin typeface="Century Gothic" panose="020B0502020202020204" charset="0"/>
              </a:rPr>
              <a:t>2018</a:t>
            </a:r>
            <a:endParaRPr lang="en-US" sz="3600" dirty="0">
              <a:solidFill>
                <a:schemeClr val="accent6">
                  <a:lumMod val="50000"/>
                </a:schemeClr>
              </a:solidFill>
              <a:latin typeface="Century Gothic" panose="020B050202020202020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766871" y="5590049"/>
            <a:ext cx="32010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2600" dirty="0"/>
              <a:t>Beijing, China</a:t>
            </a:r>
            <a:endParaRPr lang="en-US" sz="2600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651657" y="6212376"/>
            <a:ext cx="2048865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131605" y="6212376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9655100" y="6212376"/>
            <a:ext cx="2048865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807969" y="1835312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328027" y="1835312"/>
            <a:ext cx="2048865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WORLD </a:t>
            </a:r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FINALS Hosts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71" name="Oval 70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7000"/>
                            </p:stCondLst>
                            <p:childTnLst>
                              <p:par>
                                <p:cTn id="2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9000"/>
                            </p:stCondLst>
                            <p:childTnLst>
                              <p:par>
                                <p:cTn id="2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2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2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5257" y="3106058"/>
            <a:ext cx="87666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accent1"/>
                </a:solidFill>
              </a:rPr>
              <a:t>#4. The Contest</a:t>
            </a:r>
            <a:endParaRPr lang="en-US" sz="6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Contestant </a:t>
            </a:r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Eligibility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855169" y="2222273"/>
            <a:ext cx="8291045" cy="662056"/>
            <a:chOff x="764723" y="2277144"/>
            <a:chExt cx="7142431" cy="662056"/>
          </a:xfrm>
        </p:grpSpPr>
        <p:sp>
          <p:nvSpPr>
            <p:cNvPr id="33" name="Oval 32"/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558610" y="2372304"/>
              <a:ext cx="63485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</a:pPr>
              <a:r>
                <a:rPr lang="en-US" sz="2400" dirty="0" smtClean="0">
                  <a:ea typeface="Verdana" panose="020B0604030504040204" pitchFamily="34" charset="0"/>
                  <a:cs typeface="Verdana" panose="020B0604030504040204" pitchFamily="34" charset="0"/>
                </a:rPr>
                <a:t>Enrolled </a:t>
              </a:r>
              <a:r>
                <a:rPr lang="en-US" sz="2400" dirty="0">
                  <a:ea typeface="Verdana" panose="020B0604030504040204" pitchFamily="34" charset="0"/>
                  <a:cs typeface="Verdana" panose="020B0604030504040204" pitchFamily="34" charset="0"/>
                </a:rPr>
                <a:t>in a degree program at the team’s institution</a:t>
              </a:r>
              <a:endParaRPr lang="en-US" sz="2400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855169" y="3240612"/>
            <a:ext cx="8531515" cy="662056"/>
            <a:chOff x="764723" y="3555165"/>
            <a:chExt cx="8531515" cy="662056"/>
          </a:xfrm>
        </p:grpSpPr>
        <p:sp>
          <p:nvSpPr>
            <p:cNvPr id="38" name="Oval 37"/>
            <p:cNvSpPr/>
            <p:nvPr/>
          </p:nvSpPr>
          <p:spPr>
            <a:xfrm>
              <a:off x="764723" y="3555165"/>
              <a:ext cx="662056" cy="662056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86279" y="3649131"/>
              <a:ext cx="76099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ea typeface="Verdana" panose="020B0604030504040204" pitchFamily="34" charset="0"/>
                  <a:cs typeface="Verdana" panose="020B0604030504040204" pitchFamily="34" charset="0"/>
                </a:rPr>
                <a:t>May </a:t>
              </a:r>
              <a:r>
                <a:rPr lang="en-US" sz="2400" dirty="0">
                  <a:ea typeface="Verdana" panose="020B0604030504040204" pitchFamily="34" charset="0"/>
                  <a:cs typeface="Verdana" panose="020B0604030504040204" pitchFamily="34" charset="0"/>
                </a:rPr>
                <a:t>compute for only one institution during a contest </a:t>
              </a:r>
              <a:r>
                <a:rPr lang="en-US" sz="2400" dirty="0" smtClean="0">
                  <a:ea typeface="Verdana" panose="020B0604030504040204" pitchFamily="34" charset="0"/>
                  <a:cs typeface="Verdana" panose="020B0604030504040204" pitchFamily="34" charset="0"/>
                </a:rPr>
                <a:t>year</a:t>
              </a:r>
              <a:endParaRPr lang="en-US" sz="2400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748" y="3713190"/>
              <a:ext cx="346006" cy="346006"/>
            </a:xfrm>
            <a:prstGeom prst="rect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1855169" y="4258951"/>
            <a:ext cx="9366809" cy="662056"/>
            <a:chOff x="764723" y="4833186"/>
            <a:chExt cx="9366809" cy="662056"/>
          </a:xfrm>
        </p:grpSpPr>
        <p:sp>
          <p:nvSpPr>
            <p:cNvPr id="43" name="Oval 42"/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99596" y="4906000"/>
              <a:ext cx="84319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ea typeface="Verdana" panose="020B0604030504040204" pitchFamily="34" charset="0"/>
                  <a:cs typeface="Verdana" panose="020B0604030504040204" pitchFamily="34" charset="0"/>
                </a:rPr>
                <a:t>Who </a:t>
              </a:r>
              <a:r>
                <a:rPr lang="en-US" sz="2400" dirty="0">
                  <a:ea typeface="Verdana" panose="020B0604030504040204" pitchFamily="34" charset="0"/>
                  <a:cs typeface="Verdana" panose="020B0604030504040204" pitchFamily="34" charset="0"/>
                </a:rPr>
                <a:t>has computed in two world finals is NOT eligible to </a:t>
              </a:r>
              <a:r>
                <a:rPr lang="en-US" sz="2400" dirty="0" smtClean="0">
                  <a:ea typeface="Verdana" panose="020B0604030504040204" pitchFamily="34" charset="0"/>
                  <a:cs typeface="Verdana" panose="020B0604030504040204" pitchFamily="34" charset="0"/>
                </a:rPr>
                <a:t>compete</a:t>
              </a:r>
              <a:endParaRPr lang="en-US" sz="2400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855169" y="5277290"/>
            <a:ext cx="9958479" cy="662056"/>
            <a:chOff x="764723" y="4833186"/>
            <a:chExt cx="9958479" cy="662056"/>
          </a:xfrm>
        </p:grpSpPr>
        <p:sp>
          <p:nvSpPr>
            <p:cNvPr id="22" name="Oval 21"/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699595" y="4906000"/>
              <a:ext cx="9023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ea typeface="Verdana" panose="020B0604030504040204" pitchFamily="34" charset="0"/>
                  <a:cs typeface="Verdana" panose="020B0604030504040204" pitchFamily="34" charset="0"/>
                </a:rPr>
                <a:t>Who </a:t>
              </a:r>
              <a:r>
                <a:rPr lang="en-US" sz="2400" dirty="0">
                  <a:ea typeface="Verdana" panose="020B0604030504040204" pitchFamily="34" charset="0"/>
                  <a:cs typeface="Verdana" panose="020B0604030504040204" pitchFamily="34" charset="0"/>
                </a:rPr>
                <a:t>has computed in five Regional Contests is NOT eligible to </a:t>
              </a:r>
              <a:r>
                <a:rPr lang="en-US" sz="2400" dirty="0" smtClean="0">
                  <a:ea typeface="Verdana" panose="020B0604030504040204" pitchFamily="34" charset="0"/>
                  <a:cs typeface="Verdana" panose="020B0604030504040204" pitchFamily="34" charset="0"/>
                </a:rPr>
                <a:t>compete</a:t>
              </a:r>
              <a:endParaRPr lang="en-US" sz="2400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3514361" y="1304755"/>
            <a:ext cx="4732090" cy="769441"/>
            <a:chOff x="3576837" y="1094522"/>
            <a:chExt cx="4732090" cy="769441"/>
          </a:xfrm>
        </p:grpSpPr>
        <p:sp>
          <p:nvSpPr>
            <p:cNvPr id="30" name="Rectangle 29"/>
            <p:cNvSpPr/>
            <p:nvPr/>
          </p:nvSpPr>
          <p:spPr>
            <a:xfrm>
              <a:off x="4229101" y="1134299"/>
              <a:ext cx="3423095" cy="632509"/>
            </a:xfrm>
            <a:prstGeom prst="rect">
              <a:avLst/>
            </a:prstGeom>
            <a:solidFill>
              <a:srgbClr val="33B4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76837" y="1094522"/>
              <a:ext cx="47320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rgbClr val="F0EEF0"/>
                  </a:solidFill>
                  <a:latin typeface="Tw Cen MT" panose="020B0602020104020603" pitchFamily="34" charset="0"/>
                </a:rPr>
                <a:t>A STUDENT</a:t>
              </a:r>
              <a:endParaRPr lang="en-US" sz="4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Contestant </a:t>
            </a:r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Eligibility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990341" y="2386178"/>
            <a:ext cx="8291045" cy="926157"/>
            <a:chOff x="764723" y="2277144"/>
            <a:chExt cx="7142431" cy="926157"/>
          </a:xfrm>
        </p:grpSpPr>
        <p:sp>
          <p:nvSpPr>
            <p:cNvPr id="33" name="Oval 32"/>
            <p:cNvSpPr/>
            <p:nvPr/>
          </p:nvSpPr>
          <p:spPr>
            <a:xfrm>
              <a:off x="764723" y="2277144"/>
              <a:ext cx="662056" cy="662056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4" y="2408975"/>
              <a:ext cx="398394" cy="39839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1558610" y="2372304"/>
              <a:ext cx="6348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C000"/>
                </a:buClr>
              </a:pPr>
              <a:r>
                <a:rPr lang="en-US" sz="2400" dirty="0">
                  <a:ea typeface="Verdana" panose="020B0604030504040204" pitchFamily="34" charset="0"/>
                  <a:cs typeface="Verdana" panose="020B0604030504040204" pitchFamily="34" charset="0"/>
                </a:rPr>
                <a:t>All team members must attend all contest activities as it result in automatic disqualification</a:t>
              </a:r>
              <a:endParaRPr lang="en-US" sz="2400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990341" y="4292111"/>
            <a:ext cx="8291044" cy="1273143"/>
            <a:chOff x="764723" y="4833186"/>
            <a:chExt cx="8291044" cy="1273143"/>
          </a:xfrm>
        </p:grpSpPr>
        <p:sp>
          <p:nvSpPr>
            <p:cNvPr id="43" name="Oval 42"/>
            <p:cNvSpPr/>
            <p:nvPr/>
          </p:nvSpPr>
          <p:spPr>
            <a:xfrm>
              <a:off x="764723" y="4833186"/>
              <a:ext cx="662056" cy="662056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699597" y="4906000"/>
              <a:ext cx="73561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ea typeface="Verdana" panose="020B0604030504040204" pitchFamily="34" charset="0"/>
                  <a:cs typeface="Verdana" panose="020B0604030504040204" pitchFamily="34" charset="0"/>
                </a:rPr>
                <a:t>The </a:t>
              </a:r>
              <a:r>
                <a:rPr lang="en-US" sz="2400" dirty="0" smtClean="0">
                  <a:ea typeface="Verdana" panose="020B0604030504040204" pitchFamily="34" charset="0"/>
                  <a:cs typeface="Verdana" panose="020B0604030504040204" pitchFamily="34" charset="0"/>
                </a:rPr>
                <a:t>coach and </a:t>
              </a:r>
              <a:r>
                <a:rPr lang="en-US" sz="2400" dirty="0">
                  <a:ea typeface="Verdana" panose="020B0604030504040204" pitchFamily="34" charset="0"/>
                  <a:cs typeface="Verdana" panose="020B0604030504040204" pitchFamily="34" charset="0"/>
                </a:rPr>
                <a:t>all team members must be fully registered at the ICPC Registration System BEFORE computing in a regional event. </a:t>
              </a:r>
              <a:endParaRPr lang="en-US" sz="2400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553" y="4977083"/>
              <a:ext cx="398396" cy="39839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3335" y="2298065"/>
            <a:ext cx="9625330" cy="2261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100" dirty="0">
                <a:solidFill>
                  <a:schemeClr val="accent1"/>
                </a:solidFill>
                <a:latin typeface="Tw Cen MT" panose="020B0602020104020603" pitchFamily="34" charset="0"/>
                <a:cs typeface="Tw Cen MT" panose="020B0602020104020603" pitchFamily="34" charset="0"/>
              </a:rPr>
              <a:t>CSEC</a:t>
            </a:r>
            <a:r>
              <a:rPr lang="en-US" sz="14100" dirty="0">
                <a:solidFill>
                  <a:schemeClr val="accent1"/>
                </a:solidFill>
                <a:latin typeface="Tw Cen MT" panose="020B0602020104020603" pitchFamily="34" charset="0"/>
              </a:rPr>
              <a:t>-ICPC</a:t>
            </a:r>
            <a:endParaRPr lang="en-US" sz="14100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394853" y="5584140"/>
            <a:ext cx="3402294" cy="451824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photo_2018-10-13_14-29-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1410" y="116840"/>
            <a:ext cx="2329180" cy="2329180"/>
          </a:xfrm>
          <a:prstGeom prst="rect">
            <a:avLst/>
          </a:prstGeom>
        </p:spPr>
      </p:pic>
      <p:sp>
        <p:nvSpPr>
          <p:cNvPr id="5" name="TextBox 3"/>
          <p:cNvSpPr txBox="1"/>
          <p:nvPr/>
        </p:nvSpPr>
        <p:spPr>
          <a:xfrm>
            <a:off x="1258570" y="4375785"/>
            <a:ext cx="96748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  <a:latin typeface="Tw Cen MT" panose="020B0602020104020603" pitchFamily="34" charset="0"/>
              </a:rPr>
              <a:t>Presented by: Yohanes Fikru</a:t>
            </a:r>
            <a:endParaRPr lang="en-US" sz="2800" dirty="0" smtClean="0">
              <a:solidFill>
                <a:srgbClr val="0070C0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THE CONTEST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Oval 21"/>
          <p:cNvSpPr/>
          <p:nvPr/>
        </p:nvSpPr>
        <p:spPr>
          <a:xfrm>
            <a:off x="2325484" y="3188113"/>
            <a:ext cx="1063051" cy="1090879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369561" y="4205244"/>
            <a:ext cx="1221014" cy="1221014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51111" y="2757400"/>
            <a:ext cx="1843314" cy="1843314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37806" y="3756710"/>
            <a:ext cx="1371602" cy="137160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868323" y="3487680"/>
            <a:ext cx="977464" cy="977464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451328" y="2671853"/>
            <a:ext cx="988771" cy="707135"/>
            <a:chOff x="1666080" y="3059827"/>
            <a:chExt cx="988771" cy="707135"/>
          </a:xfrm>
        </p:grpSpPr>
        <p:cxnSp>
          <p:nvCxnSpPr>
            <p:cNvPr id="54" name="Straight Connector 53"/>
            <p:cNvCxnSpPr/>
            <p:nvPr/>
          </p:nvCxnSpPr>
          <p:spPr>
            <a:xfrm flipH="1" flipV="1">
              <a:off x="2135655" y="3059827"/>
              <a:ext cx="519196" cy="707135"/>
            </a:xfrm>
            <a:prstGeom prst="line">
              <a:avLst/>
            </a:prstGeom>
            <a:ln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1666080" y="3062208"/>
              <a:ext cx="471956" cy="0"/>
            </a:xfrm>
            <a:prstGeom prst="line">
              <a:avLst/>
            </a:prstGeom>
            <a:ln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4432701" y="2054542"/>
            <a:ext cx="988771" cy="707135"/>
            <a:chOff x="4432701" y="2054542"/>
            <a:chExt cx="988771" cy="707135"/>
          </a:xfrm>
        </p:grpSpPr>
        <p:cxnSp>
          <p:nvCxnSpPr>
            <p:cNvPr id="60" name="Straight Connector 59"/>
            <p:cNvCxnSpPr/>
            <p:nvPr/>
          </p:nvCxnSpPr>
          <p:spPr>
            <a:xfrm flipH="1" flipV="1">
              <a:off x="4902276" y="2054542"/>
              <a:ext cx="519196" cy="707135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4432701" y="2056923"/>
              <a:ext cx="471956" cy="0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 flipV="1">
            <a:off x="2828399" y="5247445"/>
            <a:ext cx="719975" cy="332469"/>
            <a:chOff x="1666080" y="3059827"/>
            <a:chExt cx="719975" cy="332469"/>
          </a:xfrm>
        </p:grpSpPr>
        <p:cxnSp>
          <p:nvCxnSpPr>
            <p:cNvPr id="64" name="Straight Connector 63"/>
            <p:cNvCxnSpPr>
              <a:stCxn id="23" idx="3"/>
            </p:cNvCxnSpPr>
            <p:nvPr/>
          </p:nvCxnSpPr>
          <p:spPr>
            <a:xfrm flipH="1" flipV="1">
              <a:off x="2135655" y="3059827"/>
              <a:ext cx="250400" cy="332469"/>
            </a:xfrm>
            <a:prstGeom prst="line">
              <a:avLst/>
            </a:prstGeom>
            <a:ln>
              <a:solidFill>
                <a:srgbClr val="EE9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1666080" y="3062208"/>
              <a:ext cx="471956" cy="0"/>
            </a:xfrm>
            <a:prstGeom prst="line">
              <a:avLst/>
            </a:prstGeom>
            <a:ln>
              <a:solidFill>
                <a:srgbClr val="EE95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flipH="1">
            <a:off x="9357055" y="2705380"/>
            <a:ext cx="1018777" cy="782300"/>
            <a:chOff x="1801222" y="3059828"/>
            <a:chExt cx="1018777" cy="782300"/>
          </a:xfrm>
        </p:grpSpPr>
        <p:cxnSp>
          <p:nvCxnSpPr>
            <p:cNvPr id="67" name="Straight Connector 66"/>
            <p:cNvCxnSpPr>
              <a:stCxn id="27" idx="0"/>
            </p:cNvCxnSpPr>
            <p:nvPr/>
          </p:nvCxnSpPr>
          <p:spPr>
            <a:xfrm flipH="1" flipV="1">
              <a:off x="2135655" y="3059828"/>
              <a:ext cx="684344" cy="782300"/>
            </a:xfrm>
            <a:prstGeom prst="line">
              <a:avLst/>
            </a:prstGeom>
            <a:ln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1801222" y="3062208"/>
              <a:ext cx="336814" cy="0"/>
            </a:xfrm>
            <a:prstGeom prst="line">
              <a:avLst/>
            </a:prstGeom>
            <a:ln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 flipH="1" flipV="1">
            <a:off x="8108542" y="4927446"/>
            <a:ext cx="1037634" cy="864411"/>
            <a:chOff x="1811860" y="3261620"/>
            <a:chExt cx="1037634" cy="864411"/>
          </a:xfrm>
        </p:grpSpPr>
        <p:cxnSp>
          <p:nvCxnSpPr>
            <p:cNvPr id="70" name="Straight Connector 69"/>
            <p:cNvCxnSpPr>
              <a:stCxn id="26" idx="5"/>
            </p:cNvCxnSpPr>
            <p:nvPr/>
          </p:nvCxnSpPr>
          <p:spPr>
            <a:xfrm flipH="1" flipV="1">
              <a:off x="2283816" y="3261620"/>
              <a:ext cx="565678" cy="864411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H="1">
              <a:off x="1811860" y="3265029"/>
              <a:ext cx="471956" cy="0"/>
            </a:xfrm>
            <a:prstGeom prst="line">
              <a:avLst/>
            </a:prstGeom>
            <a:ln>
              <a:solidFill>
                <a:srgbClr val="03A1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-172001" y="2421679"/>
            <a:ext cx="1666472" cy="671442"/>
            <a:chOff x="66260" y="2730616"/>
            <a:chExt cx="1666472" cy="671442"/>
          </a:xfrm>
        </p:grpSpPr>
        <p:sp>
          <p:nvSpPr>
            <p:cNvPr id="76" name="TextBox 75"/>
            <p:cNvSpPr txBox="1"/>
            <p:nvPr/>
          </p:nvSpPr>
          <p:spPr>
            <a:xfrm>
              <a:off x="345412" y="2730616"/>
              <a:ext cx="138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TEAM</a:t>
              </a:r>
              <a:endParaRPr lang="en-US" sz="2000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6260" y="3032726"/>
              <a:ext cx="1666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3 STUDENTS</a:t>
              </a:r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161927" y="5391747"/>
            <a:ext cx="1666472" cy="948441"/>
            <a:chOff x="1161927" y="5391747"/>
            <a:chExt cx="1666472" cy="948441"/>
          </a:xfrm>
        </p:grpSpPr>
        <p:sp>
          <p:nvSpPr>
            <p:cNvPr id="79" name="TextBox 78"/>
            <p:cNvSpPr txBox="1"/>
            <p:nvPr/>
          </p:nvSpPr>
          <p:spPr>
            <a:xfrm>
              <a:off x="1441079" y="5391747"/>
              <a:ext cx="138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rgbClr val="EE9524"/>
                  </a:solidFill>
                  <a:latin typeface="Tw Cen MT" panose="020B0602020104020603" pitchFamily="34" charset="0"/>
                </a:rPr>
                <a:t>COMPUTER</a:t>
              </a:r>
              <a:endParaRPr lang="en-US" sz="2000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161927" y="5693857"/>
              <a:ext cx="1666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One Computer per team</a:t>
              </a:r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766229" y="1871280"/>
            <a:ext cx="1666472" cy="671442"/>
            <a:chOff x="2766229" y="1871280"/>
            <a:chExt cx="1666472" cy="671442"/>
          </a:xfrm>
        </p:grpSpPr>
        <p:sp>
          <p:nvSpPr>
            <p:cNvPr id="82" name="TextBox 81"/>
            <p:cNvSpPr txBox="1"/>
            <p:nvPr/>
          </p:nvSpPr>
          <p:spPr>
            <a:xfrm>
              <a:off x="3045381" y="1871280"/>
              <a:ext cx="138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smtClean="0">
                  <a:solidFill>
                    <a:srgbClr val="03A1A4"/>
                  </a:solidFill>
                  <a:latin typeface="Tw Cen MT" panose="020B0602020104020603" pitchFamily="34" charset="0"/>
                </a:rPr>
                <a:t>TIME</a:t>
              </a:r>
              <a:endParaRPr lang="en-US" sz="20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766229" y="2173390"/>
              <a:ext cx="1666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A6A6A6"/>
                  </a:solidFill>
                  <a:latin typeface="Tw Cen MT" panose="020B0602020104020603" pitchFamily="34" charset="0"/>
                </a:rPr>
                <a:t>4-5 Hours</a:t>
              </a:r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10405055" y="2518364"/>
            <a:ext cx="1666472" cy="1224687"/>
            <a:chOff x="10405055" y="2518364"/>
            <a:chExt cx="1666472" cy="1224687"/>
          </a:xfrm>
        </p:grpSpPr>
        <p:sp>
          <p:nvSpPr>
            <p:cNvPr id="88" name="TextBox 87"/>
            <p:cNvSpPr txBox="1"/>
            <p:nvPr/>
          </p:nvSpPr>
          <p:spPr>
            <a:xfrm>
              <a:off x="10411006" y="2518364"/>
              <a:ext cx="138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BALLOON</a:t>
              </a:r>
              <a:endParaRPr lang="en-US" sz="2000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0405055" y="2819721"/>
              <a:ext cx="16664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Each</a:t>
              </a:r>
              <a:r>
                <a:rPr lang="en-US" dirty="0">
                  <a:latin typeface="Calibri" panose="020F0502020204030204" charset="0"/>
                </a:rPr>
                <a:t> </a:t>
              </a:r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problem is associated with a color</a:t>
              </a:r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146176" y="5593585"/>
            <a:ext cx="1666472" cy="670689"/>
            <a:chOff x="9146176" y="5593585"/>
            <a:chExt cx="1666472" cy="670689"/>
          </a:xfrm>
        </p:grpSpPr>
        <p:sp>
          <p:nvSpPr>
            <p:cNvPr id="91" name="TextBox 90"/>
            <p:cNvSpPr txBox="1"/>
            <p:nvPr/>
          </p:nvSpPr>
          <p:spPr>
            <a:xfrm>
              <a:off x="9152127" y="5593585"/>
              <a:ext cx="1387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B0F0"/>
                  </a:solidFill>
                  <a:latin typeface="Tw Cen MT" panose="020B0602020104020603" pitchFamily="34" charset="0"/>
                </a:rPr>
                <a:t>PROBLEMS</a:t>
              </a:r>
              <a:endParaRPr lang="en-US" sz="2000" dirty="0">
                <a:solidFill>
                  <a:srgbClr val="00B0F0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9146176" y="5894942"/>
              <a:ext cx="1666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A6A6A6"/>
                  </a:solidFill>
                  <a:latin typeface="Tw Cen MT" panose="020B0602020104020603" pitchFamily="34" charset="0"/>
                </a:rPr>
                <a:t>8 - 13</a:t>
              </a:r>
              <a:endParaRPr lang="en-US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84892" y="3058180"/>
            <a:ext cx="1220812" cy="12208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3770" y="4262631"/>
            <a:ext cx="983474" cy="9834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34" y="3227522"/>
            <a:ext cx="1013231" cy="10132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271" y="3679057"/>
            <a:ext cx="702858" cy="7028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66" y="3811702"/>
            <a:ext cx="1230082" cy="13068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THE CONTEST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26745" y="178132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>
                <a:ea typeface="MS PGothic" panose="020B0600070205080204" pitchFamily="34" charset="-128"/>
              </a:rPr>
              <a:t>while ( ! </a:t>
            </a:r>
            <a:r>
              <a:rPr lang="en-US" sz="3600" dirty="0" err="1">
                <a:ea typeface="MS PGothic" panose="020B0600070205080204" pitchFamily="34" charset="-128"/>
              </a:rPr>
              <a:t>isTimeout</a:t>
            </a:r>
            <a:r>
              <a:rPr lang="en-US" sz="3600" dirty="0">
                <a:ea typeface="MS PGothic" panose="020B0600070205080204" pitchFamily="34" charset="-128"/>
              </a:rPr>
              <a:t>() ) {</a:t>
            </a:r>
            <a:endParaRPr lang="en-US" sz="3600" dirty="0">
              <a:ea typeface="MS PGothic" panose="020B0600070205080204" pitchFamily="34" charset="-128"/>
            </a:endParaRPr>
          </a:p>
          <a:p>
            <a:r>
              <a:rPr lang="en-US" sz="3600" dirty="0">
                <a:ea typeface="MS PGothic" panose="020B0600070205080204" pitchFamily="34" charset="-128"/>
              </a:rPr>
              <a:t>	read();</a:t>
            </a:r>
            <a:endParaRPr lang="en-US" sz="3600" dirty="0">
              <a:ea typeface="MS PGothic" panose="020B0600070205080204" pitchFamily="34" charset="-128"/>
            </a:endParaRPr>
          </a:p>
          <a:p>
            <a:r>
              <a:rPr lang="en-US" sz="3600" dirty="0">
                <a:solidFill>
                  <a:srgbClr val="3E69D4"/>
                </a:solidFill>
                <a:ea typeface="MS PGothic" panose="020B0600070205080204" pitchFamily="34" charset="-128"/>
              </a:rPr>
              <a:t>	think();</a:t>
            </a:r>
            <a:endParaRPr lang="en-US" sz="3600" dirty="0">
              <a:solidFill>
                <a:srgbClr val="3E69D4"/>
              </a:solidFill>
              <a:ea typeface="MS PGothic" panose="020B0600070205080204" pitchFamily="34" charset="-128"/>
            </a:endParaRPr>
          </a:p>
          <a:p>
            <a:r>
              <a:rPr lang="en-US" sz="3600" dirty="0">
                <a:solidFill>
                  <a:schemeClr val="accent2"/>
                </a:solidFill>
                <a:ea typeface="MS PGothic" panose="020B0600070205080204" pitchFamily="34" charset="-128"/>
              </a:rPr>
              <a:t>	program();</a:t>
            </a:r>
            <a:endParaRPr lang="en-US" sz="3600" dirty="0">
              <a:solidFill>
                <a:schemeClr val="accent2"/>
              </a:solidFill>
              <a:ea typeface="MS PGothic" panose="020B0600070205080204" pitchFamily="34" charset="-128"/>
            </a:endParaRPr>
          </a:p>
          <a:p>
            <a:r>
              <a:rPr lang="en-US" sz="3600" dirty="0">
                <a:ea typeface="MS PGothic" panose="020B0600070205080204" pitchFamily="34" charset="-128"/>
              </a:rPr>
              <a:t>	</a:t>
            </a:r>
            <a:r>
              <a:rPr lang="en-US" sz="3600" dirty="0">
                <a:solidFill>
                  <a:srgbClr val="A6A6A6"/>
                </a:solidFill>
                <a:ea typeface="MS PGothic" panose="020B0600070205080204" pitchFamily="34" charset="-128"/>
              </a:rPr>
              <a:t>//debug();</a:t>
            </a:r>
            <a:endParaRPr lang="en-US" sz="3600" dirty="0">
              <a:solidFill>
                <a:srgbClr val="A6A6A6"/>
              </a:solidFill>
              <a:ea typeface="MS PGothic" panose="020B0600070205080204" pitchFamily="34" charset="-128"/>
            </a:endParaRPr>
          </a:p>
          <a:p>
            <a:r>
              <a:rPr lang="en-US" sz="3600" dirty="0">
                <a:solidFill>
                  <a:srgbClr val="C32D2E"/>
                </a:solidFill>
                <a:ea typeface="MS PGothic" panose="020B0600070205080204" pitchFamily="34" charset="-128"/>
              </a:rPr>
              <a:t>	submit();  </a:t>
            </a:r>
            <a:endParaRPr lang="en-US" sz="3600" dirty="0">
              <a:solidFill>
                <a:srgbClr val="C32D2E"/>
              </a:solidFill>
              <a:ea typeface="MS PGothic" panose="020B0600070205080204" pitchFamily="34" charset="-128"/>
            </a:endParaRPr>
          </a:p>
          <a:p>
            <a:r>
              <a:rPr lang="en-US" sz="3600" dirty="0">
                <a:ea typeface="MS PGothic" panose="020B0600070205080204" pitchFamily="34" charset="-128"/>
              </a:rPr>
              <a:t>}</a:t>
            </a:r>
            <a:endParaRPr lang="en-US" sz="3600" dirty="0">
              <a:ea typeface="MS PGothic" panose="020B0600070205080204" pitchFamily="34" charset="-128"/>
            </a:endParaRPr>
          </a:p>
        </p:txBody>
      </p:sp>
      <p:pic>
        <p:nvPicPr>
          <p:cNvPr id="10" name="Content Placeholder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256" y="1695639"/>
            <a:ext cx="6494929" cy="4141693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CONTEST RULES 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23047" y="1322738"/>
            <a:ext cx="8157882" cy="769441"/>
            <a:chOff x="624115" y="1643294"/>
            <a:chExt cx="8157882" cy="769441"/>
          </a:xfrm>
        </p:grpSpPr>
        <p:sp>
          <p:nvSpPr>
            <p:cNvPr id="12" name="TextBox 11"/>
            <p:cNvSpPr txBox="1"/>
            <p:nvPr/>
          </p:nvSpPr>
          <p:spPr>
            <a:xfrm>
              <a:off x="1536800" y="1842028"/>
              <a:ext cx="72451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ea typeface="Verdana" panose="020B0604030504040204" pitchFamily="34" charset="0"/>
                  <a:cs typeface="Verdana" panose="020B0604030504040204" pitchFamily="34" charset="0"/>
                </a:rPr>
                <a:t>No other electronic devices or </a:t>
              </a:r>
              <a:r>
                <a:rPr lang="en-US" sz="2800" dirty="0" smtClean="0">
                  <a:ea typeface="Verdana" panose="020B0604030504040204" pitchFamily="34" charset="0"/>
                  <a:cs typeface="Verdana" panose="020B0604030504040204" pitchFamily="34" charset="0"/>
                </a:rPr>
                <a:t>internet allowed</a:t>
              </a:r>
              <a:endParaRPr lang="en-US" sz="2800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4115" y="1643294"/>
              <a:ext cx="9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rgbClr val="EF3078"/>
                  </a:solidFill>
                  <a:latin typeface="Tw Cen MT" panose="020B0602020104020603" pitchFamily="34" charset="0"/>
                </a:rPr>
                <a:t>01</a:t>
              </a:r>
              <a:endParaRPr lang="en-US" sz="4400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23047" y="2400947"/>
            <a:ext cx="9583271" cy="769441"/>
            <a:chOff x="624115" y="2812845"/>
            <a:chExt cx="9583271" cy="769441"/>
          </a:xfrm>
        </p:grpSpPr>
        <p:sp>
          <p:nvSpPr>
            <p:cNvPr id="19" name="TextBox 18"/>
            <p:cNvSpPr txBox="1"/>
            <p:nvPr/>
          </p:nvSpPr>
          <p:spPr>
            <a:xfrm>
              <a:off x="1536800" y="2967393"/>
              <a:ext cx="86705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ea typeface="Verdana" panose="020B0604030504040204" pitchFamily="34" charset="0"/>
                  <a:cs typeface="Verdana" panose="020B0604030504040204" pitchFamily="34" charset="0"/>
                </a:rPr>
                <a:t>Not allowed to convers with anyone except team members</a:t>
              </a:r>
              <a:endParaRPr lang="en-US" sz="2800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4115" y="2812845"/>
              <a:ext cx="9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02</a:t>
              </a:r>
              <a:endParaRPr lang="en-US" sz="4400" dirty="0">
                <a:solidFill>
                  <a:srgbClr val="03A1A4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23047" y="3539320"/>
            <a:ext cx="7687235" cy="1308051"/>
            <a:chOff x="624115" y="3982396"/>
            <a:chExt cx="7687235" cy="1308051"/>
          </a:xfrm>
        </p:grpSpPr>
        <p:sp>
          <p:nvSpPr>
            <p:cNvPr id="21" name="TextBox 20"/>
            <p:cNvSpPr txBox="1"/>
            <p:nvPr/>
          </p:nvSpPr>
          <p:spPr>
            <a:xfrm>
              <a:off x="1536800" y="4059340"/>
              <a:ext cx="49651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ea typeface="Verdana" panose="020B0604030504040204" pitchFamily="34" charset="0"/>
                  <a:cs typeface="Verdana" panose="020B0604030504040204" pitchFamily="34" charset="0"/>
                </a:rPr>
                <a:t>Judge </a:t>
              </a:r>
              <a:r>
                <a:rPr lang="en-US" sz="2800" dirty="0">
                  <a:ea typeface="Verdana" panose="020B0604030504040204" pitchFamily="34" charset="0"/>
                  <a:cs typeface="Verdana" panose="020B0604030504040204" pitchFamily="34" charset="0"/>
                </a:rPr>
                <a:t>by some test cases</a:t>
              </a:r>
              <a:endParaRPr lang="en-US" sz="2800" dirty="0">
                <a:solidFill>
                  <a:srgbClr val="385723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36799" y="4459450"/>
              <a:ext cx="67745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2400" dirty="0">
                  <a:solidFill>
                    <a:srgbClr val="0070C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Pass all test cases = solve the question</a:t>
              </a:r>
              <a:endParaRPr lang="en-US" sz="2400" dirty="0">
                <a:solidFill>
                  <a:srgbClr val="0070C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lvl="1"/>
              <a:r>
                <a:rPr lang="en-US" sz="2400" dirty="0">
                  <a:solidFill>
                    <a:srgbClr val="0070C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If </a:t>
              </a:r>
              <a:r>
                <a:rPr lang="en-US" sz="2400" dirty="0" smtClean="0">
                  <a:solidFill>
                    <a:srgbClr val="0070C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fail</a:t>
              </a:r>
              <a:r>
                <a:rPr lang="en-US" sz="2400" dirty="0">
                  <a:solidFill>
                    <a:srgbClr val="0070C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, </a:t>
              </a:r>
              <a:r>
                <a:rPr lang="en-US" sz="2400" dirty="0" smtClean="0">
                  <a:solidFill>
                    <a:srgbClr val="0070C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can </a:t>
              </a:r>
              <a:r>
                <a:rPr lang="en-US" sz="2400" dirty="0">
                  <a:solidFill>
                    <a:srgbClr val="0070C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resubmit</a:t>
              </a:r>
              <a:endParaRPr lang="en-US" sz="2400" dirty="0">
                <a:solidFill>
                  <a:srgbClr val="0070C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4115" y="3982396"/>
              <a:ext cx="9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rgbClr val="385723"/>
                  </a:solidFill>
                  <a:latin typeface="Tw Cen MT" panose="020B0602020104020603" pitchFamily="34" charset="0"/>
                </a:rPr>
                <a:t>03</a:t>
              </a:r>
              <a:endParaRPr lang="en-US" sz="4400" dirty="0">
                <a:solidFill>
                  <a:srgbClr val="385723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23047" y="4800420"/>
            <a:ext cx="8050305" cy="769441"/>
            <a:chOff x="624115" y="5151947"/>
            <a:chExt cx="8050305" cy="769441"/>
          </a:xfrm>
        </p:grpSpPr>
        <p:sp>
          <p:nvSpPr>
            <p:cNvPr id="25" name="TextBox 24"/>
            <p:cNvSpPr txBox="1"/>
            <p:nvPr/>
          </p:nvSpPr>
          <p:spPr>
            <a:xfrm>
              <a:off x="1536799" y="5338593"/>
              <a:ext cx="71376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ea typeface="Verdana" panose="020B0604030504040204" pitchFamily="34" charset="0"/>
                  <a:cs typeface="Verdana" panose="020B0604030504040204" pitchFamily="34" charset="0"/>
                </a:rPr>
                <a:t>Can submit a clarification request to a judge</a:t>
              </a:r>
              <a:endParaRPr lang="en-US" sz="2800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4115" y="5151947"/>
              <a:ext cx="9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rgbClr val="EE9524"/>
                  </a:solidFill>
                  <a:latin typeface="Tw Cen MT" panose="020B0602020104020603" pitchFamily="34" charset="0"/>
                </a:rPr>
                <a:t>04</a:t>
              </a:r>
              <a:endParaRPr lang="en-US" sz="4400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23047" y="5776800"/>
            <a:ext cx="11075894" cy="769441"/>
            <a:chOff x="624115" y="5151947"/>
            <a:chExt cx="11075894" cy="769441"/>
          </a:xfrm>
        </p:grpSpPr>
        <p:sp>
          <p:nvSpPr>
            <p:cNvPr id="62" name="TextBox 61"/>
            <p:cNvSpPr txBox="1"/>
            <p:nvPr/>
          </p:nvSpPr>
          <p:spPr>
            <a:xfrm>
              <a:off x="1536799" y="5338593"/>
              <a:ext cx="101632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ea typeface="Verdana" panose="020B0604030504040204" pitchFamily="34" charset="0"/>
                  <a:cs typeface="Verdana" panose="020B0604030504040204" pitchFamily="34" charset="0"/>
                </a:rPr>
                <a:t>Winner is the team that solves the most problems in the least time!</a:t>
              </a:r>
              <a:endParaRPr lang="en-US" sz="2800" b="1" dirty="0"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24115" y="5151947"/>
              <a:ext cx="912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 smtClean="0">
                  <a:solidFill>
                    <a:srgbClr val="EE9524"/>
                  </a:solidFill>
                  <a:latin typeface="Tw Cen MT" panose="020B0602020104020603" pitchFamily="34" charset="0"/>
                </a:rPr>
                <a:t>05</a:t>
              </a:r>
              <a:endParaRPr lang="en-US" sz="4400" dirty="0">
                <a:solidFill>
                  <a:srgbClr val="EE9524"/>
                </a:solidFill>
                <a:latin typeface="Tw Cen MT" panose="020B0602020104020603" pitchFamily="34" charset="0"/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7BD3"/>
            </a:gs>
            <a:gs pos="100000">
              <a:srgbClr val="03437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CM ICPC 2014 RULES [720p]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47040" y="636270"/>
            <a:ext cx="11298555" cy="55848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49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ONLINE JUDGE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6167" y="2155789"/>
            <a:ext cx="2415363" cy="1894017"/>
            <a:chOff x="1387588" y="2182683"/>
            <a:chExt cx="1805441" cy="1894017"/>
          </a:xfrm>
        </p:grpSpPr>
        <p:sp>
          <p:nvSpPr>
            <p:cNvPr id="24" name="Rectangle: Top Corners Rounded 11"/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29203" y="2662967"/>
              <a:ext cx="9396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AC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7" name="Freeform: Shape 10"/>
          <p:cNvSpPr/>
          <p:nvPr/>
        </p:nvSpPr>
        <p:spPr>
          <a:xfrm flipV="1">
            <a:off x="666369" y="3116356"/>
            <a:ext cx="217823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0" y="4937461"/>
            <a:ext cx="905768" cy="90576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64961" y="4049806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 </a:t>
            </a:r>
            <a:r>
              <a:rPr lang="en-US" b="1" dirty="0">
                <a:solidFill>
                  <a:srgbClr val="EF3078"/>
                </a:solidFill>
                <a:latin typeface="Tw Cen MT" panose="020B0602020104020603" pitchFamily="34" charset="0"/>
              </a:rPr>
              <a:t>Accepted</a:t>
            </a:r>
            <a:endParaRPr lang="en-US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756667" y="2169347"/>
            <a:ext cx="2415363" cy="1894017"/>
            <a:chOff x="1387588" y="2182683"/>
            <a:chExt cx="1805441" cy="1894017"/>
          </a:xfrm>
        </p:grpSpPr>
        <p:sp>
          <p:nvSpPr>
            <p:cNvPr id="43" name="Rectangle: Top Corners Rounded 11"/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29203" y="2662967"/>
              <a:ext cx="9396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PE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6" name="Freeform: Shape 10"/>
          <p:cNvSpPr/>
          <p:nvPr/>
        </p:nvSpPr>
        <p:spPr>
          <a:xfrm flipV="1">
            <a:off x="3886869" y="3129914"/>
            <a:ext cx="217823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100" y="4998876"/>
            <a:ext cx="905768" cy="90576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025815" y="3999576"/>
            <a:ext cx="1877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 </a:t>
            </a:r>
            <a:r>
              <a:rPr lang="en-US" b="1" dirty="0">
                <a:solidFill>
                  <a:srgbClr val="EF3078"/>
                </a:solidFill>
                <a:latin typeface="Tw Cen MT" panose="020B0602020104020603" pitchFamily="34" charset="0"/>
              </a:rPr>
              <a:t>Presentation Error</a:t>
            </a:r>
            <a:endParaRPr lang="en-US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977167" y="2155789"/>
            <a:ext cx="2415363" cy="1894017"/>
            <a:chOff x="1387588" y="2182683"/>
            <a:chExt cx="1805441" cy="1894017"/>
          </a:xfrm>
        </p:grpSpPr>
        <p:sp>
          <p:nvSpPr>
            <p:cNvPr id="52" name="Rectangle: Top Corners Rounded 11"/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29203" y="2662967"/>
              <a:ext cx="9396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WA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5" name="Freeform: Shape 10"/>
          <p:cNvSpPr/>
          <p:nvPr/>
        </p:nvSpPr>
        <p:spPr>
          <a:xfrm flipV="1">
            <a:off x="7107369" y="3116356"/>
            <a:ext cx="217823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600" y="4937461"/>
            <a:ext cx="905768" cy="90576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353831" y="4170059"/>
            <a:ext cx="175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 Wrong Answer</a:t>
            </a:r>
            <a:endParaRPr lang="en-US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9733350" y="2155789"/>
            <a:ext cx="2415363" cy="1894017"/>
            <a:chOff x="1387588" y="2182683"/>
            <a:chExt cx="1805441" cy="1894017"/>
          </a:xfrm>
        </p:grpSpPr>
        <p:sp>
          <p:nvSpPr>
            <p:cNvPr id="61" name="Rectangle: Top Corners Rounded 11"/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29203" y="2662967"/>
              <a:ext cx="9396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C</a:t>
              </a:r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E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4" name="Freeform: Shape 10"/>
          <p:cNvSpPr/>
          <p:nvPr/>
        </p:nvSpPr>
        <p:spPr>
          <a:xfrm flipV="1">
            <a:off x="9863552" y="3116356"/>
            <a:ext cx="217823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783" y="4937461"/>
            <a:ext cx="905768" cy="90576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0110014" y="4170059"/>
            <a:ext cx="1750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 Compiler Error</a:t>
            </a:r>
            <a:endParaRPr lang="en-US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6" grpId="0" animBg="1"/>
      <p:bldP spid="55" grpId="0" animBg="1"/>
      <p:bldP spid="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ONLINE JUDGE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6167" y="2155789"/>
            <a:ext cx="2415363" cy="1894017"/>
            <a:chOff x="1387588" y="2182683"/>
            <a:chExt cx="1805441" cy="1894017"/>
          </a:xfrm>
        </p:grpSpPr>
        <p:sp>
          <p:nvSpPr>
            <p:cNvPr id="24" name="Rectangle: Top Corners Rounded 11"/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29203" y="2662967"/>
              <a:ext cx="9396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RE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27" name="Freeform: Shape 10"/>
          <p:cNvSpPr/>
          <p:nvPr/>
        </p:nvSpPr>
        <p:spPr>
          <a:xfrm flipV="1">
            <a:off x="666369" y="3116356"/>
            <a:ext cx="217823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0" y="4937461"/>
            <a:ext cx="905768" cy="90576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9693" y="4076923"/>
            <a:ext cx="1591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 Runtime Error</a:t>
            </a:r>
            <a:endParaRPr lang="en-US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983510" y="2155789"/>
            <a:ext cx="2415363" cy="1894017"/>
            <a:chOff x="1387588" y="2182683"/>
            <a:chExt cx="1805441" cy="1894017"/>
          </a:xfrm>
        </p:grpSpPr>
        <p:sp>
          <p:nvSpPr>
            <p:cNvPr id="43" name="Rectangle: Top Corners Rounded 11"/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829203" y="2662967"/>
              <a:ext cx="9396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T</a:t>
              </a:r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L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46" name="Freeform: Shape 10"/>
          <p:cNvSpPr/>
          <p:nvPr/>
        </p:nvSpPr>
        <p:spPr>
          <a:xfrm flipV="1">
            <a:off x="5113712" y="3116356"/>
            <a:ext cx="217823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943" y="4732570"/>
            <a:ext cx="905768" cy="90576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407036" y="4021856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 Time Limit Exceeded</a:t>
            </a:r>
            <a:endParaRPr lang="en-US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9106426" y="2155789"/>
            <a:ext cx="2415363" cy="1894017"/>
            <a:chOff x="1387588" y="2182683"/>
            <a:chExt cx="1805441" cy="1894017"/>
          </a:xfrm>
        </p:grpSpPr>
        <p:sp>
          <p:nvSpPr>
            <p:cNvPr id="52" name="Rectangle: Top Corners Rounded 11"/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387588" y="2182683"/>
              <a:ext cx="1805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829203" y="2662967"/>
              <a:ext cx="9396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M</a:t>
              </a:r>
              <a:r>
                <a:rPr lang="en-US" sz="36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L</a:t>
              </a:r>
              <a:endParaRPr lang="en-US" sz="36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55" name="Freeform: Shape 10"/>
          <p:cNvSpPr/>
          <p:nvPr/>
        </p:nvSpPr>
        <p:spPr>
          <a:xfrm flipV="1">
            <a:off x="9236628" y="3116356"/>
            <a:ext cx="2178232" cy="303198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859" y="4937461"/>
            <a:ext cx="905768" cy="90576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529952" y="4049806"/>
            <a:ext cx="159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EF3078"/>
                </a:solidFill>
                <a:latin typeface="Tw Cen MT" panose="020B0602020104020603" pitchFamily="34" charset="0"/>
              </a:rPr>
              <a:t> Memory Limit Exceeded</a:t>
            </a:r>
            <a:endParaRPr lang="en-US" b="1" dirty="0">
              <a:solidFill>
                <a:srgbClr val="EF3078"/>
              </a:solidFill>
              <a:latin typeface="Tw Cen MT" panose="020B06020201040206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6" grpId="0" animBg="1"/>
      <p:bldP spid="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#5. 2018 WORLD FINALS</a:t>
            </a:r>
            <a:endParaRPr lang="en-US" sz="4000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Content Placeholder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01" y="1434654"/>
            <a:ext cx="11401282" cy="516934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12187635" cy="5778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204394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168" y="391180"/>
            <a:ext cx="11234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cap="all" dirty="0">
                <a:solidFill>
                  <a:schemeClr val="accent1"/>
                </a:solidFill>
              </a:rPr>
              <a:t>MOSCOW STATE UNIVERSITY </a:t>
            </a:r>
            <a:r>
              <a:rPr lang="en-US" sz="2800" cap="all" dirty="0" smtClean="0">
                <a:solidFill>
                  <a:schemeClr val="accent1"/>
                </a:solidFill>
              </a:rPr>
              <a:t>- 2018 ACM-ICPC World Finals Champions 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44506635_291288228150845_5185299581075718144_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7985" y="596900"/>
            <a:ext cx="8876030" cy="8790305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478818" y="73680"/>
            <a:ext cx="1123405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cap="all" dirty="0">
                <a:solidFill>
                  <a:schemeClr val="accent1"/>
                </a:solidFill>
              </a:rPr>
              <a:t>Final Standings of the 20th southafrican regional ICPC</a:t>
            </a:r>
            <a:endParaRPr lang="en-US" sz="40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0779" y="181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OUTLINE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8756" y="708173"/>
            <a:ext cx="1434489" cy="190500"/>
            <a:chOff x="4679586" y="878988"/>
            <a:chExt cx="1434489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/>
          <p:cNvSpPr/>
          <p:nvPr/>
        </p:nvSpPr>
        <p:spPr>
          <a:xfrm>
            <a:off x="1542191" y="0"/>
            <a:ext cx="877824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86" y="795478"/>
            <a:ext cx="7970291" cy="932106"/>
            <a:chOff x="1" y="707962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77" name="Pentagon 76"/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605"/>
              <a:r>
                <a:rPr lang="en-US" sz="3200" dirty="0">
                  <a:solidFill>
                    <a:schemeClr val="bg1"/>
                  </a:solidFill>
                </a:rPr>
                <a:t>What is CSEC?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89" name="Right Triangle 88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8" name="Right Triangle 97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2" name="Rectangle 81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b="1" spc="-3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#1</a:t>
                </a:r>
                <a:endParaRPr lang="en-US" sz="6000" b="1" spc="-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86" y="1816071"/>
            <a:ext cx="7970291" cy="807583"/>
            <a:chOff x="1" y="2560623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04" name="Pentagon 103"/>
            <p:cNvSpPr/>
            <p:nvPr/>
          </p:nvSpPr>
          <p:spPr>
            <a:xfrm>
              <a:off x="2430999" y="3041685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605"/>
              <a:r>
                <a:rPr lang="en-US" sz="3200" dirty="0" smtClean="0">
                  <a:solidFill>
                    <a:schemeClr val="bg1"/>
                  </a:solidFill>
                </a:rPr>
                <a:t>What is ICPC?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</p:grpSpPr>
          <p:grpSp>
            <p:nvGrpSpPr>
              <p:cNvPr id="107" name="Group 106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09" name="Right Triangle 108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0" name="Right Triangle 109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8" name="Rectangle 107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b="1" spc="-3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#2</a:t>
                </a:r>
                <a:endParaRPr lang="en-US" sz="6000" b="1" spc="-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1" name="Group 110"/>
          <p:cNvGrpSpPr/>
          <p:nvPr/>
        </p:nvGrpSpPr>
        <p:grpSpPr>
          <a:xfrm>
            <a:off x="310" y="2722457"/>
            <a:ext cx="7970291" cy="901011"/>
            <a:chOff x="1" y="4723842"/>
            <a:chExt cx="7970291" cy="1630908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12" name="Pentagon 111"/>
            <p:cNvSpPr/>
            <p:nvPr/>
          </p:nvSpPr>
          <p:spPr>
            <a:xfrm>
              <a:off x="2430145" y="5204905"/>
              <a:ext cx="5540147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605"/>
              <a:r>
                <a:rPr lang="en-US" sz="3200" kern="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WHY ACM-ICPC? 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" y="5204904"/>
              <a:ext cx="1541336" cy="114984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299088" y="4723842"/>
              <a:ext cx="1373307" cy="1630907"/>
              <a:chOff x="1333213" y="283213"/>
              <a:chExt cx="1373307" cy="1630907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17" name="Right Triangle 116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8" name="Right Triangle 117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6" name="Rectangle 115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b="1" spc="-300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#3</a:t>
                </a:r>
                <a:endParaRPr lang="en-US" sz="6000" b="1" spc="-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-36195" y="3717381"/>
            <a:ext cx="7970291" cy="843437"/>
            <a:chOff x="1" y="707962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23" name="Pentagon 122"/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605"/>
              <a:r>
                <a:rPr lang="en-US" sz="3200" dirty="0" smtClean="0">
                  <a:solidFill>
                    <a:schemeClr val="bg1"/>
                  </a:solidFill>
                </a:rPr>
                <a:t>THE CONTEST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28" name="Right Triangle 127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9" name="Right Triangle 128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27" name="Rectangle 126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b="1" spc="-300" dirty="0">
                    <a:latin typeface="Arial" panose="020B0604020202020204" pitchFamily="34" charset="0"/>
                    <a:cs typeface="Arial" panose="020B0604020202020204" pitchFamily="34" charset="0"/>
                  </a:rPr>
                  <a:t>#4</a:t>
                </a:r>
                <a:endParaRPr lang="en-US" sz="6000" b="1" spc="-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0" name="Group 129"/>
          <p:cNvGrpSpPr/>
          <p:nvPr/>
        </p:nvGrpSpPr>
        <p:grpSpPr>
          <a:xfrm>
            <a:off x="-36520" y="4654241"/>
            <a:ext cx="7970291" cy="703242"/>
            <a:chOff x="1" y="2560623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131" name="Pentagon 130"/>
            <p:cNvSpPr/>
            <p:nvPr/>
          </p:nvSpPr>
          <p:spPr>
            <a:xfrm>
              <a:off x="2430999" y="3041685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605"/>
              <a:r>
                <a:rPr lang="en-US" sz="3200" dirty="0" smtClean="0">
                  <a:solidFill>
                    <a:schemeClr val="bg1"/>
                  </a:solidFill>
                </a:rPr>
                <a:t>2018 WORLD FINALS 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" y="3041684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1299942" y="2560623"/>
              <a:ext cx="1373307" cy="1630907"/>
              <a:chOff x="1333213" y="283213"/>
              <a:chExt cx="1373307" cy="1630907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36" name="Right Triangle 135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7" name="Right Triangle 136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5" name="Rectangle 134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b="1" spc="-300" dirty="0">
                    <a:latin typeface="Arial" panose="020B0604020202020204" pitchFamily="34" charset="0"/>
                    <a:cs typeface="Arial" panose="020B0604020202020204" pitchFamily="34" charset="0"/>
                  </a:rPr>
                  <a:t>#5</a:t>
                </a:r>
                <a:endParaRPr lang="en-US" sz="6000" b="1" spc="-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0" y="5469981"/>
            <a:ext cx="7970291" cy="843437"/>
            <a:chOff x="1" y="707962"/>
            <a:chExt cx="7970291" cy="1630907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3" name="Pentagon 2"/>
            <p:cNvSpPr/>
            <p:nvPr/>
          </p:nvSpPr>
          <p:spPr>
            <a:xfrm>
              <a:off x="2430999" y="1189024"/>
              <a:ext cx="5539293" cy="1149845"/>
            </a:xfrm>
            <a:prstGeom prst="homePlat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95605"/>
              <a:r>
                <a:rPr lang="en-US" sz="3200" dirty="0">
                  <a:solidFill>
                    <a:schemeClr val="bg1"/>
                  </a:solidFill>
                </a:rPr>
                <a:t>The Entrance exam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" y="1189023"/>
              <a:ext cx="1542190" cy="114984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299942" y="707962"/>
              <a:ext cx="1373307" cy="1630907"/>
              <a:chOff x="1333213" y="283213"/>
              <a:chExt cx="1373307" cy="1630907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333213" y="1647988"/>
                <a:ext cx="1373307" cy="266132"/>
                <a:chOff x="1333208" y="1624082"/>
                <a:chExt cx="1373307" cy="266132"/>
              </a:xfrm>
            </p:grpSpPr>
            <p:sp>
              <p:nvSpPr>
                <p:cNvPr id="14" name="Right Triangle 13"/>
                <p:cNvSpPr/>
                <p:nvPr/>
              </p:nvSpPr>
              <p:spPr>
                <a:xfrm flipV="1">
                  <a:off x="2464266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Right Triangle 14"/>
                <p:cNvSpPr/>
                <p:nvPr/>
              </p:nvSpPr>
              <p:spPr>
                <a:xfrm flipH="1" flipV="1">
                  <a:off x="1333208" y="1624082"/>
                  <a:ext cx="242249" cy="266132"/>
                </a:xfrm>
                <a:prstGeom prst="rtTriangle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000" b="1" spc="-3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" name="Rectangle 15"/>
              <p:cNvSpPr/>
              <p:nvPr/>
            </p:nvSpPr>
            <p:spPr>
              <a:xfrm>
                <a:off x="1334066" y="283213"/>
                <a:ext cx="1371600" cy="13716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b="1" spc="-300" dirty="0">
                    <a:latin typeface="Arial" panose="020B0604020202020204" pitchFamily="34" charset="0"/>
                    <a:cs typeface="Arial" panose="020B0604020202020204" pitchFamily="34" charset="0"/>
                  </a:rPr>
                  <a:t>#6</a:t>
                </a:r>
                <a:endParaRPr lang="en-US" sz="6000" b="1" spc="-3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1592" b="19426"/>
          <a:stretch>
            <a:fillRect/>
          </a:stretch>
        </p:blipFill>
        <p:spPr>
          <a:xfrm>
            <a:off x="429867" y="706334"/>
            <a:ext cx="11332263" cy="61516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1"/>
                </a:solidFill>
              </a:rPr>
              <a:t>The scoreboard for the 3</a:t>
            </a:r>
            <a:r>
              <a:rPr lang="en-US" sz="3200" baseline="30000" dirty="0" smtClean="0">
                <a:solidFill>
                  <a:schemeClr val="accent1"/>
                </a:solidFill>
              </a:rPr>
              <a:t>rd</a:t>
            </a:r>
            <a:r>
              <a:rPr lang="en-US" sz="3200" dirty="0" smtClean="0">
                <a:solidFill>
                  <a:schemeClr val="accent1"/>
                </a:solidFill>
              </a:rPr>
              <a:t> Ethiopian Colligate Programming Contest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533400"/>
            <a:ext cx="9385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#6. The Entrance Exam</a:t>
            </a:r>
            <a:endParaRPr lang="en-US" sz="4400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7750" y="3516086"/>
            <a:ext cx="10033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It will be conducted on an automated online system called Dom-judge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696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563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1141" y="1785256"/>
            <a:ext cx="103632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Download the problems by clicking on their name.</a:t>
            </a:r>
            <a:endParaRPr lang="en-US" sz="32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/>
                </a:solidFill>
              </a:rPr>
              <a:t>Problems have 3 part.</a:t>
            </a:r>
            <a:endParaRPr lang="en-US" sz="3200" dirty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1"/>
                </a:solidFill>
              </a:rPr>
              <a:t>Problem description</a:t>
            </a:r>
            <a:endParaRPr lang="en-US" sz="3200" dirty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3200" dirty="0" smtClean="0">
                <a:solidFill>
                  <a:schemeClr val="accent1"/>
                </a:solidFill>
              </a:rPr>
              <a:t>Input/output constraint</a:t>
            </a:r>
            <a:endParaRPr lang="en-US" sz="3200" dirty="0">
              <a:solidFill>
                <a:schemeClr val="accent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accent1"/>
                </a:solidFill>
              </a:rPr>
              <a:t>Sample input/output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37" y="-6947"/>
            <a:ext cx="7982791" cy="6864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15885"/>
            <a:ext cx="121919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1"/>
                </a:solidFill>
              </a:rPr>
              <a:t>Solve the problem on your computer </a:t>
            </a:r>
            <a:r>
              <a:rPr lang="en-US" sz="3600" dirty="0" smtClean="0">
                <a:solidFill>
                  <a:schemeClr val="accent1"/>
                </a:solidFill>
              </a:rPr>
              <a:t>with c /c++ /java /python</a:t>
            </a:r>
            <a:endParaRPr lang="en-US" sz="3600" dirty="0" smtClean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 smtClean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accent1"/>
                </a:solidFill>
              </a:rPr>
              <a:t>Check </a:t>
            </a:r>
            <a:r>
              <a:rPr lang="en-US" sz="3600" dirty="0">
                <a:solidFill>
                  <a:schemeClr val="accent1"/>
                </a:solidFill>
              </a:rPr>
              <a:t>for the sample cases</a:t>
            </a:r>
            <a:r>
              <a:rPr lang="en-US" sz="3600" dirty="0" smtClean="0">
                <a:solidFill>
                  <a:schemeClr val="accent1"/>
                </a:solidFill>
              </a:rPr>
              <a:t>.</a:t>
            </a:r>
            <a:endParaRPr lang="en-US" sz="3600" dirty="0" smtClean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accent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accent1"/>
                </a:solidFill>
              </a:rPr>
              <a:t>Go to </a:t>
            </a:r>
            <a:r>
              <a:rPr lang="en-US" sz="3600" dirty="0" smtClean="0">
                <a:solidFill>
                  <a:schemeClr val="accent1"/>
                </a:solidFill>
              </a:rPr>
              <a:t>DOM-judge </a:t>
            </a:r>
            <a:r>
              <a:rPr lang="en-US" sz="3600" dirty="0">
                <a:solidFill>
                  <a:schemeClr val="accent1"/>
                </a:solidFill>
              </a:rPr>
              <a:t>and submit it.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400">
                <a:solidFill>
                  <a:schemeClr val="accent1"/>
                </a:solidFill>
                <a:latin typeface="Tw Cen MT" panose="020B0602020104020603" pitchFamily="34" charset="0"/>
                <a:cs typeface="Tw Cen MT" panose="020B0602020104020603" pitchFamily="34" charset="0"/>
              </a:rPr>
              <a:t>#1. What is CSEC?</a:t>
            </a:r>
            <a:endParaRPr lang="en-US" sz="5400">
              <a:solidFill>
                <a:schemeClr val="accent1"/>
              </a:solidFill>
              <a:latin typeface="Tw Cen MT" panose="020B0602020104020603" pitchFamily="34" charset="0"/>
              <a:cs typeface="Tw Cen MT" panose="020B06020201040206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CSEC stands for Computer Science and Engineering Club</a:t>
            </a:r>
            <a:endParaRPr lang="en-US">
              <a:solidFill>
                <a:schemeClr val="accent1"/>
              </a:solidFill>
            </a:endParaRPr>
          </a:p>
          <a:p>
            <a:r>
              <a:rPr lang="en-US">
                <a:solidFill>
                  <a:schemeClr val="accent1"/>
                </a:solidFill>
              </a:rPr>
              <a:t>CSEC has 3 Divisions...namely CSEC-ICPC, CSEC-Dev't and CSEC-Capacity Building.</a:t>
            </a:r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2849245" y="3157220"/>
          <a:ext cx="6492875" cy="3020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Grp="1"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33600" y="391886"/>
            <a:ext cx="8011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u="sng" dirty="0" smtClean="0">
                <a:solidFill>
                  <a:schemeClr val="accent1"/>
                </a:solidFill>
              </a:rPr>
              <a:t>Important Remarks</a:t>
            </a:r>
            <a:endParaRPr lang="en-US" sz="4000" u="sng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553029"/>
            <a:ext cx="121919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accent1"/>
                </a:solidFill>
              </a:rPr>
              <a:t>The entrance exam will start 2:00 Local time sharp</a:t>
            </a:r>
            <a:endParaRPr lang="en-US" sz="3600" dirty="0" smtClean="0">
              <a:solidFill>
                <a:schemeClr val="accent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>
              <a:solidFill>
                <a:schemeClr val="accent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accent1"/>
                </a:solidFill>
              </a:rPr>
              <a:t>There will be a Mock contest before the actual exam</a:t>
            </a:r>
            <a:endParaRPr lang="en-US" sz="3600" dirty="0" smtClean="0">
              <a:solidFill>
                <a:schemeClr val="accent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>
              <a:solidFill>
                <a:schemeClr val="accent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chemeClr val="accent1"/>
                </a:solidFill>
              </a:rPr>
              <a:t>Be on time, once the exam starts late recruits will be disqualified</a:t>
            </a:r>
            <a:endParaRPr lang="en-US" sz="3600" dirty="0" smtClean="0">
              <a:solidFill>
                <a:schemeClr val="accent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 smtClean="0">
              <a:solidFill>
                <a:schemeClr val="accent1"/>
              </a:solidFill>
            </a:endParaRPr>
          </a:p>
          <a:p>
            <a:endParaRPr lang="en-US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9688" y="2435572"/>
            <a:ext cx="89925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T H A N K </a:t>
            </a:r>
            <a:r>
              <a:rPr lang="en-US" sz="8000" b="1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YOU</a:t>
            </a:r>
            <a:endParaRPr lang="en-US" sz="8000" b="1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8756" y="6145070"/>
            <a:ext cx="1434489" cy="190500"/>
            <a:chOff x="4679586" y="878988"/>
            <a:chExt cx="1434489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555880"/>
            <a:ext cx="72789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CSEC-ICPC</a:t>
            </a:r>
            <a:endParaRPr lang="en-US" sz="4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1378733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1"/>
          <p:cNvSpPr>
            <a:spLocks noGrp="1"/>
          </p:cNvSpPr>
          <p:nvPr/>
        </p:nvSpPr>
        <p:spPr>
          <a:xfrm>
            <a:off x="838200" y="1689100"/>
            <a:ext cx="10515600" cy="3429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1"/>
                </a:solidFill>
                <a:latin typeface="Tw Cen MT" panose="020B0602020104020603" pitchFamily="34" charset="0"/>
                <a:cs typeface="Tw Cen MT" panose="020B0602020104020603" pitchFamily="34" charset="0"/>
              </a:rPr>
              <a:t>CSEC-ICPC is the division that conducts Competitive programming and aims to prepare students for the </a:t>
            </a:r>
            <a:r>
              <a:rPr lang="en-US" sz="5400" dirty="0">
                <a:solidFill>
                  <a:srgbClr val="3B5998"/>
                </a:solidFill>
                <a:latin typeface="Tw Cen MT" panose="020B0602020104020603" pitchFamily="34" charset="0"/>
                <a:cs typeface="Tw Cen MT" panose="020B0602020104020603" pitchFamily="34" charset="0"/>
              </a:rPr>
              <a:t>International </a:t>
            </a:r>
            <a:r>
              <a:rPr lang="en-US" sz="5400" dirty="0" smtClean="0">
                <a:solidFill>
                  <a:srgbClr val="3B5998"/>
                </a:solidFill>
                <a:latin typeface="Tw Cen MT" panose="020B0602020104020603" pitchFamily="34" charset="0"/>
                <a:cs typeface="Tw Cen MT" panose="020B0602020104020603" pitchFamily="34" charset="0"/>
              </a:rPr>
              <a:t>Collegiate Programming </a:t>
            </a:r>
            <a:r>
              <a:rPr lang="en-US" sz="5400" dirty="0">
                <a:solidFill>
                  <a:srgbClr val="3B5998"/>
                </a:solidFill>
                <a:latin typeface="Tw Cen MT" panose="020B0602020104020603" pitchFamily="34" charset="0"/>
                <a:cs typeface="Tw Cen MT" panose="020B0602020104020603" pitchFamily="34" charset="0"/>
              </a:rPr>
              <a:t>Contest</a:t>
            </a:r>
            <a:r>
              <a:rPr lang="en-US" sz="5400" dirty="0">
                <a:solidFill>
                  <a:schemeClr val="accent1"/>
                </a:solidFill>
                <a:latin typeface="Tw Cen MT" panose="020B0602020104020603" pitchFamily="34" charset="0"/>
                <a:cs typeface="Tw Cen MT" panose="020B0602020104020603" pitchFamily="34" charset="0"/>
              </a:rPr>
              <a:t> (ICPC)</a:t>
            </a:r>
            <a:endParaRPr lang="en-US" sz="5400" dirty="0">
              <a:solidFill>
                <a:schemeClr val="accent1"/>
              </a:solidFill>
              <a:latin typeface="Tw Cen MT" panose="020B0602020104020603" pitchFamily="34" charset="0"/>
              <a:cs typeface="Tw Cen MT" panose="020B06020201040206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31812"/>
            <a:ext cx="72789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#2. what is ICPC?</a:t>
            </a:r>
            <a:endParaRPr lang="en-US" sz="4800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8494" y="1148590"/>
            <a:ext cx="1434489" cy="190500"/>
            <a:chOff x="4679586" y="878988"/>
            <a:chExt cx="1434489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Rectangle: Rounded Corners 18"/>
          <p:cNvSpPr/>
          <p:nvPr/>
        </p:nvSpPr>
        <p:spPr>
          <a:xfrm rot="2700000">
            <a:off x="7452656" y="2338532"/>
            <a:ext cx="1484244" cy="1484244"/>
          </a:xfrm>
          <a:prstGeom prst="roundRect">
            <a:avLst>
              <a:gd name="adj" fmla="val 130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Rectangle: Rounded Corners 17"/>
          <p:cNvSpPr/>
          <p:nvPr/>
        </p:nvSpPr>
        <p:spPr>
          <a:xfrm rot="2700000">
            <a:off x="5385493" y="2338532"/>
            <a:ext cx="1484244" cy="1484244"/>
          </a:xfrm>
          <a:prstGeom prst="roundRect">
            <a:avLst>
              <a:gd name="adj" fmla="val 130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: Rounded Corners 13"/>
          <p:cNvSpPr/>
          <p:nvPr/>
        </p:nvSpPr>
        <p:spPr>
          <a:xfrm rot="2700000">
            <a:off x="1187416" y="2338532"/>
            <a:ext cx="1484244" cy="1484244"/>
          </a:xfrm>
          <a:prstGeom prst="roundRect">
            <a:avLst>
              <a:gd name="adj" fmla="val 130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Rectangle: Rounded Corners 16"/>
          <p:cNvSpPr/>
          <p:nvPr/>
        </p:nvSpPr>
        <p:spPr>
          <a:xfrm rot="2700000">
            <a:off x="3286454" y="2338532"/>
            <a:ext cx="1484244" cy="1484244"/>
          </a:xfrm>
          <a:prstGeom prst="roundRect">
            <a:avLst>
              <a:gd name="adj" fmla="val 1309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929538" y="3657473"/>
            <a:ext cx="2093986" cy="1484244"/>
            <a:chOff x="1929538" y="3657473"/>
            <a:chExt cx="2093986" cy="1484244"/>
          </a:xfrm>
        </p:grpSpPr>
        <p:sp>
          <p:nvSpPr>
            <p:cNvPr id="21" name="Rectangle: Rounded Corners 20"/>
            <p:cNvSpPr/>
            <p:nvPr/>
          </p:nvSpPr>
          <p:spPr>
            <a:xfrm rot="2700000">
              <a:off x="2241988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EF307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29538" y="4156562"/>
              <a:ext cx="20939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6E7E9"/>
                  </a:solidFill>
                  <a:latin typeface="Tw Cen MT" panose="020B0602020104020603" pitchFamily="34" charset="0"/>
                </a:rPr>
                <a:t>INTERNATIONAL</a:t>
              </a:r>
              <a:endParaRPr lang="en-US" sz="2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86870" y="4576088"/>
              <a:ext cx="1615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Multi-tiered</a:t>
              </a:r>
              <a:endParaRPr lang="en-US" sz="1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110176" y="3657473"/>
            <a:ext cx="1915627" cy="1484244"/>
            <a:chOff x="4110176" y="3657473"/>
            <a:chExt cx="1915627" cy="1484244"/>
          </a:xfrm>
        </p:grpSpPr>
        <p:sp>
          <p:nvSpPr>
            <p:cNvPr id="22" name="Rectangle: Rounded Corners 21"/>
            <p:cNvSpPr/>
            <p:nvPr/>
          </p:nvSpPr>
          <p:spPr>
            <a:xfrm rot="2700000">
              <a:off x="4335973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03A1A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110176" y="4104904"/>
              <a:ext cx="191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COLLEGIATE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280855" y="4541299"/>
              <a:ext cx="1615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w Cen MT" panose="020B0602020104020603" pitchFamily="34" charset="0"/>
                </a:rPr>
                <a:t>University/college students</a:t>
              </a:r>
              <a:endParaRPr lang="en-US" sz="14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155166" y="3657473"/>
            <a:ext cx="1994085" cy="1484244"/>
            <a:chOff x="6155166" y="3657473"/>
            <a:chExt cx="1994085" cy="1484244"/>
          </a:xfrm>
        </p:grpSpPr>
        <p:sp>
          <p:nvSpPr>
            <p:cNvPr id="23" name="Rectangle: Rounded Corners 22"/>
            <p:cNvSpPr/>
            <p:nvPr/>
          </p:nvSpPr>
          <p:spPr>
            <a:xfrm rot="2700000">
              <a:off x="6403136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EE952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155166" y="4148316"/>
              <a:ext cx="19940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0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PROGRAMMING</a:t>
              </a:r>
              <a:endParaRPr lang="en-US" sz="20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366933" y="4576088"/>
              <a:ext cx="1615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w Cen MT" panose="020B0602020104020603" pitchFamily="34" charset="0"/>
                </a:rPr>
                <a:t>Problem Solving</a:t>
              </a:r>
              <a:endParaRPr lang="en-US" sz="1400" b="1" dirty="0">
                <a:latin typeface="Tw Cen MT" panose="020B0602020104020603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222491" y="3657473"/>
            <a:ext cx="1915627" cy="1484244"/>
            <a:chOff x="8222491" y="3657473"/>
            <a:chExt cx="1915627" cy="1484244"/>
          </a:xfrm>
        </p:grpSpPr>
        <p:sp>
          <p:nvSpPr>
            <p:cNvPr id="24" name="Rectangle: Rounded Corners 23"/>
            <p:cNvSpPr/>
            <p:nvPr/>
          </p:nvSpPr>
          <p:spPr>
            <a:xfrm rot="2700000">
              <a:off x="8497121" y="3657473"/>
              <a:ext cx="1484244" cy="1484244"/>
            </a:xfrm>
            <a:prstGeom prst="roundRect">
              <a:avLst>
                <a:gd name="adj" fmla="val 13096"/>
              </a:avLst>
            </a:prstGeom>
            <a:solidFill>
              <a:srgbClr val="00B0F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22491" y="4156562"/>
              <a:ext cx="19156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2400" b="1" dirty="0">
                  <a:solidFill>
                    <a:srgbClr val="E6E7E9"/>
                  </a:solidFill>
                  <a:latin typeface="Tw Cen MT" panose="020B0602020104020603" pitchFamily="34" charset="0"/>
                </a:rPr>
                <a:t>CONTEST</a:t>
              </a:r>
              <a:endParaRPr lang="en-US" sz="2400" b="1" dirty="0">
                <a:solidFill>
                  <a:srgbClr val="E6E7E9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468382" y="4576088"/>
              <a:ext cx="1615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latin typeface="Tw Cen MT" panose="020B0602020104020603" pitchFamily="34" charset="0"/>
                </a:rPr>
                <a:t>Computation</a:t>
              </a:r>
              <a:endParaRPr lang="en-US" sz="1400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86023" y="2480489"/>
            <a:ext cx="72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Gill Sans MT Condensed" panose="020B0506020104020203" pitchFamily="34" charset="0"/>
              </a:rPr>
              <a:t>I</a:t>
            </a:r>
            <a:endParaRPr lang="en-US" sz="7200" dirty="0">
              <a:latin typeface="Gill Sans MT Condensed" panose="020B0506020104020203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797991" y="2551453"/>
            <a:ext cx="72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 Condensed" panose="020B0506020104020203" pitchFamily="34" charset="0"/>
              </a:rPr>
              <a:t>C</a:t>
            </a:r>
            <a:endParaRPr lang="en-US" sz="7200" dirty="0">
              <a:latin typeface="Gill Sans MT Condensed" panose="020B0506020104020203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894358" y="2535243"/>
            <a:ext cx="72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 Condensed" panose="020B0506020104020203" pitchFamily="34" charset="0"/>
              </a:rPr>
              <a:t>P</a:t>
            </a:r>
            <a:endParaRPr lang="en-US" sz="7200" dirty="0">
              <a:latin typeface="Gill Sans MT Condensed" panose="020B0506020104020203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039352" y="2486298"/>
            <a:ext cx="726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Gill Sans MT Condensed" panose="020B0506020104020203" pitchFamily="34" charset="0"/>
              </a:rPr>
              <a:t>C</a:t>
            </a:r>
            <a:endParaRPr lang="en-US" sz="7200" dirty="0">
              <a:latin typeface="Gill Sans MT Condensed" panose="020B05060201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/>
                </a:solidFill>
                <a:latin typeface="Tw Cen MT" panose="020B0602020104020603" pitchFamily="34" charset="0"/>
              </a:rPr>
              <a:t>#3. Why ACM-ICPC?</a:t>
            </a:r>
            <a:endParaRPr lang="en-US" sz="4400" dirty="0">
              <a:solidFill>
                <a:schemeClr val="accent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 4"/>
          <p:cNvGrpSpPr>
            <a:grpSpLocks noChangeAspect="1"/>
          </p:cNvGrpSpPr>
          <p:nvPr/>
        </p:nvGrpSpPr>
        <p:grpSpPr bwMode="auto">
          <a:xfrm>
            <a:off x="4339865" y="2445545"/>
            <a:ext cx="3416560" cy="3374310"/>
            <a:chOff x="431" y="580"/>
            <a:chExt cx="2992" cy="2955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25" name="Freeform 5"/>
            <p:cNvSpPr/>
            <p:nvPr/>
          </p:nvSpPr>
          <p:spPr bwMode="auto">
            <a:xfrm>
              <a:off x="1300" y="2226"/>
              <a:ext cx="524" cy="523"/>
            </a:xfrm>
            <a:custGeom>
              <a:avLst/>
              <a:gdLst>
                <a:gd name="T0" fmla="*/ 369 w 384"/>
                <a:gd name="T1" fmla="*/ 319 h 384"/>
                <a:gd name="T2" fmla="*/ 65 w 384"/>
                <a:gd name="T3" fmla="*/ 14 h 384"/>
                <a:gd name="T4" fmla="*/ 23 w 384"/>
                <a:gd name="T5" fmla="*/ 10 h 384"/>
                <a:gd name="T6" fmla="*/ 10 w 384"/>
                <a:gd name="T7" fmla="*/ 23 h 384"/>
                <a:gd name="T8" fmla="*/ 14 w 384"/>
                <a:gd name="T9" fmla="*/ 65 h 384"/>
                <a:gd name="T10" fmla="*/ 319 w 384"/>
                <a:gd name="T11" fmla="*/ 369 h 384"/>
                <a:gd name="T12" fmla="*/ 361 w 384"/>
                <a:gd name="T13" fmla="*/ 373 h 384"/>
                <a:gd name="T14" fmla="*/ 373 w 384"/>
                <a:gd name="T15" fmla="*/ 361 h 384"/>
                <a:gd name="T16" fmla="*/ 369 w 384"/>
                <a:gd name="T17" fmla="*/ 31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384">
                  <a:moveTo>
                    <a:pt x="369" y="319"/>
                  </a:moveTo>
                  <a:cubicBezTo>
                    <a:pt x="65" y="14"/>
                    <a:pt x="65" y="14"/>
                    <a:pt x="65" y="14"/>
                  </a:cubicBezTo>
                  <a:cubicBezTo>
                    <a:pt x="52" y="2"/>
                    <a:pt x="33" y="0"/>
                    <a:pt x="23" y="1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0" y="34"/>
                    <a:pt x="2" y="52"/>
                    <a:pt x="14" y="65"/>
                  </a:cubicBezTo>
                  <a:cubicBezTo>
                    <a:pt x="319" y="369"/>
                    <a:pt x="319" y="369"/>
                    <a:pt x="319" y="369"/>
                  </a:cubicBezTo>
                  <a:cubicBezTo>
                    <a:pt x="331" y="382"/>
                    <a:pt x="350" y="384"/>
                    <a:pt x="361" y="37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384" y="350"/>
                    <a:pt x="382" y="332"/>
                    <a:pt x="369" y="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1223" y="2303"/>
              <a:ext cx="523" cy="524"/>
            </a:xfrm>
            <a:custGeom>
              <a:avLst/>
              <a:gdLst>
                <a:gd name="T0" fmla="*/ 369 w 384"/>
                <a:gd name="T1" fmla="*/ 319 h 384"/>
                <a:gd name="T2" fmla="*/ 65 w 384"/>
                <a:gd name="T3" fmla="*/ 14 h 384"/>
                <a:gd name="T4" fmla="*/ 23 w 384"/>
                <a:gd name="T5" fmla="*/ 10 h 384"/>
                <a:gd name="T6" fmla="*/ 10 w 384"/>
                <a:gd name="T7" fmla="*/ 23 h 384"/>
                <a:gd name="T8" fmla="*/ 14 w 384"/>
                <a:gd name="T9" fmla="*/ 65 h 384"/>
                <a:gd name="T10" fmla="*/ 319 w 384"/>
                <a:gd name="T11" fmla="*/ 369 h 384"/>
                <a:gd name="T12" fmla="*/ 361 w 384"/>
                <a:gd name="T13" fmla="*/ 373 h 384"/>
                <a:gd name="T14" fmla="*/ 373 w 384"/>
                <a:gd name="T15" fmla="*/ 361 h 384"/>
                <a:gd name="T16" fmla="*/ 369 w 384"/>
                <a:gd name="T17" fmla="*/ 31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384">
                  <a:moveTo>
                    <a:pt x="369" y="319"/>
                  </a:moveTo>
                  <a:cubicBezTo>
                    <a:pt x="65" y="14"/>
                    <a:pt x="65" y="14"/>
                    <a:pt x="65" y="14"/>
                  </a:cubicBezTo>
                  <a:cubicBezTo>
                    <a:pt x="52" y="2"/>
                    <a:pt x="33" y="0"/>
                    <a:pt x="23" y="1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0" y="34"/>
                    <a:pt x="2" y="52"/>
                    <a:pt x="14" y="65"/>
                  </a:cubicBezTo>
                  <a:cubicBezTo>
                    <a:pt x="319" y="369"/>
                    <a:pt x="319" y="369"/>
                    <a:pt x="319" y="369"/>
                  </a:cubicBezTo>
                  <a:cubicBezTo>
                    <a:pt x="331" y="382"/>
                    <a:pt x="350" y="384"/>
                    <a:pt x="361" y="37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384" y="350"/>
                    <a:pt x="382" y="332"/>
                    <a:pt x="369" y="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1145" y="2381"/>
              <a:ext cx="523" cy="524"/>
            </a:xfrm>
            <a:custGeom>
              <a:avLst/>
              <a:gdLst>
                <a:gd name="T0" fmla="*/ 369 w 384"/>
                <a:gd name="T1" fmla="*/ 319 h 384"/>
                <a:gd name="T2" fmla="*/ 65 w 384"/>
                <a:gd name="T3" fmla="*/ 14 h 384"/>
                <a:gd name="T4" fmla="*/ 23 w 384"/>
                <a:gd name="T5" fmla="*/ 10 h 384"/>
                <a:gd name="T6" fmla="*/ 10 w 384"/>
                <a:gd name="T7" fmla="*/ 23 h 384"/>
                <a:gd name="T8" fmla="*/ 14 w 384"/>
                <a:gd name="T9" fmla="*/ 65 h 384"/>
                <a:gd name="T10" fmla="*/ 319 w 384"/>
                <a:gd name="T11" fmla="*/ 369 h 384"/>
                <a:gd name="T12" fmla="*/ 361 w 384"/>
                <a:gd name="T13" fmla="*/ 373 h 384"/>
                <a:gd name="T14" fmla="*/ 373 w 384"/>
                <a:gd name="T15" fmla="*/ 361 h 384"/>
                <a:gd name="T16" fmla="*/ 369 w 384"/>
                <a:gd name="T17" fmla="*/ 31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4" h="384">
                  <a:moveTo>
                    <a:pt x="369" y="319"/>
                  </a:moveTo>
                  <a:cubicBezTo>
                    <a:pt x="65" y="14"/>
                    <a:pt x="65" y="14"/>
                    <a:pt x="65" y="14"/>
                  </a:cubicBezTo>
                  <a:cubicBezTo>
                    <a:pt x="52" y="2"/>
                    <a:pt x="33" y="0"/>
                    <a:pt x="23" y="10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0" y="34"/>
                    <a:pt x="2" y="52"/>
                    <a:pt x="14" y="65"/>
                  </a:cubicBezTo>
                  <a:cubicBezTo>
                    <a:pt x="319" y="369"/>
                    <a:pt x="319" y="369"/>
                    <a:pt x="319" y="369"/>
                  </a:cubicBezTo>
                  <a:cubicBezTo>
                    <a:pt x="331" y="382"/>
                    <a:pt x="350" y="384"/>
                    <a:pt x="361" y="373"/>
                  </a:cubicBezTo>
                  <a:cubicBezTo>
                    <a:pt x="373" y="361"/>
                    <a:pt x="373" y="361"/>
                    <a:pt x="373" y="361"/>
                  </a:cubicBezTo>
                  <a:cubicBezTo>
                    <a:pt x="384" y="350"/>
                    <a:pt x="382" y="332"/>
                    <a:pt x="369" y="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8"/>
            <p:cNvSpPr/>
            <p:nvPr/>
          </p:nvSpPr>
          <p:spPr bwMode="auto">
            <a:xfrm>
              <a:off x="1156" y="2530"/>
              <a:ext cx="362" cy="364"/>
            </a:xfrm>
            <a:custGeom>
              <a:avLst/>
              <a:gdLst>
                <a:gd name="T0" fmla="*/ 38 w 266"/>
                <a:gd name="T1" fmla="*/ 0 h 267"/>
                <a:gd name="T2" fmla="*/ 266 w 266"/>
                <a:gd name="T3" fmla="*/ 229 h 267"/>
                <a:gd name="T4" fmla="*/ 89 w 266"/>
                <a:gd name="T5" fmla="*/ 178 h 267"/>
                <a:gd name="T6" fmla="*/ 38 w 266"/>
                <a:gd name="T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6" h="267">
                  <a:moveTo>
                    <a:pt x="38" y="0"/>
                  </a:moveTo>
                  <a:cubicBezTo>
                    <a:pt x="266" y="229"/>
                    <a:pt x="266" y="229"/>
                    <a:pt x="266" y="229"/>
                  </a:cubicBezTo>
                  <a:cubicBezTo>
                    <a:pt x="228" y="267"/>
                    <a:pt x="142" y="231"/>
                    <a:pt x="89" y="178"/>
                  </a:cubicBezTo>
                  <a:cubicBezTo>
                    <a:pt x="36" y="124"/>
                    <a:pt x="0" y="38"/>
                    <a:pt x="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9"/>
            <p:cNvSpPr/>
            <p:nvPr/>
          </p:nvSpPr>
          <p:spPr bwMode="auto">
            <a:xfrm>
              <a:off x="1438" y="1030"/>
              <a:ext cx="1715" cy="1586"/>
            </a:xfrm>
            <a:custGeom>
              <a:avLst/>
              <a:gdLst>
                <a:gd name="T0" fmla="*/ 705 w 1258"/>
                <a:gd name="T1" fmla="*/ 0 h 1163"/>
                <a:gd name="T2" fmla="*/ 1025 w 1258"/>
                <a:gd name="T3" fmla="*/ 116 h 1163"/>
                <a:gd name="T4" fmla="*/ 1146 w 1258"/>
                <a:gd name="T5" fmla="*/ 639 h 1163"/>
                <a:gd name="T6" fmla="*/ 913 w 1258"/>
                <a:gd name="T7" fmla="*/ 872 h 1163"/>
                <a:gd name="T8" fmla="*/ 619 w 1258"/>
                <a:gd name="T9" fmla="*/ 983 h 1163"/>
                <a:gd name="T10" fmla="*/ 394 w 1258"/>
                <a:gd name="T11" fmla="*/ 1093 h 1163"/>
                <a:gd name="T12" fmla="*/ 276 w 1258"/>
                <a:gd name="T13" fmla="*/ 1130 h 1163"/>
                <a:gd name="T14" fmla="*/ 43 w 1258"/>
                <a:gd name="T15" fmla="*/ 897 h 1163"/>
                <a:gd name="T16" fmla="*/ 63 w 1258"/>
                <a:gd name="T17" fmla="*/ 792 h 1163"/>
                <a:gd name="T18" fmla="*/ 198 w 1258"/>
                <a:gd name="T19" fmla="*/ 507 h 1163"/>
                <a:gd name="T20" fmla="*/ 361 w 1258"/>
                <a:gd name="T21" fmla="*/ 164 h 1163"/>
                <a:gd name="T22" fmla="*/ 705 w 1258"/>
                <a:gd name="T23" fmla="*/ 0 h 1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58" h="1163">
                  <a:moveTo>
                    <a:pt x="705" y="0"/>
                  </a:moveTo>
                  <a:cubicBezTo>
                    <a:pt x="705" y="0"/>
                    <a:pt x="890" y="1"/>
                    <a:pt x="1025" y="116"/>
                  </a:cubicBezTo>
                  <a:cubicBezTo>
                    <a:pt x="1025" y="116"/>
                    <a:pt x="1258" y="305"/>
                    <a:pt x="1146" y="639"/>
                  </a:cubicBezTo>
                  <a:cubicBezTo>
                    <a:pt x="1146" y="639"/>
                    <a:pt x="1012" y="817"/>
                    <a:pt x="913" y="872"/>
                  </a:cubicBezTo>
                  <a:cubicBezTo>
                    <a:pt x="913" y="872"/>
                    <a:pt x="636" y="963"/>
                    <a:pt x="619" y="983"/>
                  </a:cubicBezTo>
                  <a:cubicBezTo>
                    <a:pt x="394" y="1093"/>
                    <a:pt x="394" y="1093"/>
                    <a:pt x="394" y="1093"/>
                  </a:cubicBezTo>
                  <a:cubicBezTo>
                    <a:pt x="394" y="1093"/>
                    <a:pt x="309" y="1163"/>
                    <a:pt x="276" y="1130"/>
                  </a:cubicBezTo>
                  <a:cubicBezTo>
                    <a:pt x="43" y="897"/>
                    <a:pt x="43" y="897"/>
                    <a:pt x="43" y="897"/>
                  </a:cubicBezTo>
                  <a:cubicBezTo>
                    <a:pt x="43" y="897"/>
                    <a:pt x="0" y="856"/>
                    <a:pt x="63" y="792"/>
                  </a:cubicBezTo>
                  <a:cubicBezTo>
                    <a:pt x="63" y="792"/>
                    <a:pt x="183" y="580"/>
                    <a:pt x="198" y="507"/>
                  </a:cubicBezTo>
                  <a:cubicBezTo>
                    <a:pt x="198" y="507"/>
                    <a:pt x="301" y="224"/>
                    <a:pt x="361" y="164"/>
                  </a:cubicBezTo>
                  <a:cubicBezTo>
                    <a:pt x="361" y="164"/>
                    <a:pt x="436" y="14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1508" y="1672"/>
              <a:ext cx="935" cy="867"/>
            </a:xfrm>
            <a:custGeom>
              <a:avLst/>
              <a:gdLst>
                <a:gd name="T0" fmla="*/ 16 w 686"/>
                <a:gd name="T1" fmla="*/ 413 h 636"/>
                <a:gd name="T2" fmla="*/ 172 w 686"/>
                <a:gd name="T3" fmla="*/ 343 h 636"/>
                <a:gd name="T4" fmla="*/ 378 w 686"/>
                <a:gd name="T5" fmla="*/ 216 h 636"/>
                <a:gd name="T6" fmla="*/ 494 w 686"/>
                <a:gd name="T7" fmla="*/ 78 h 636"/>
                <a:gd name="T8" fmla="*/ 467 w 686"/>
                <a:gd name="T9" fmla="*/ 12 h 636"/>
                <a:gd name="T10" fmla="*/ 397 w 686"/>
                <a:gd name="T11" fmla="*/ 49 h 636"/>
                <a:gd name="T12" fmla="*/ 383 w 686"/>
                <a:gd name="T13" fmla="*/ 152 h 636"/>
                <a:gd name="T14" fmla="*/ 461 w 686"/>
                <a:gd name="T15" fmla="*/ 234 h 636"/>
                <a:gd name="T16" fmla="*/ 564 w 686"/>
                <a:gd name="T17" fmla="*/ 231 h 636"/>
                <a:gd name="T18" fmla="*/ 598 w 686"/>
                <a:gd name="T19" fmla="*/ 142 h 636"/>
                <a:gd name="T20" fmla="*/ 532 w 686"/>
                <a:gd name="T21" fmla="*/ 131 h 636"/>
                <a:gd name="T22" fmla="*/ 473 w 686"/>
                <a:gd name="T23" fmla="*/ 248 h 636"/>
                <a:gd name="T24" fmla="*/ 530 w 686"/>
                <a:gd name="T25" fmla="*/ 329 h 636"/>
                <a:gd name="T26" fmla="*/ 660 w 686"/>
                <a:gd name="T27" fmla="*/ 281 h 636"/>
                <a:gd name="T28" fmla="*/ 678 w 686"/>
                <a:gd name="T29" fmla="*/ 245 h 636"/>
                <a:gd name="T30" fmla="*/ 647 w 686"/>
                <a:gd name="T31" fmla="*/ 232 h 636"/>
                <a:gd name="T32" fmla="*/ 514 w 686"/>
                <a:gd name="T33" fmla="*/ 295 h 636"/>
                <a:gd name="T34" fmla="*/ 263 w 686"/>
                <a:gd name="T35" fmla="*/ 561 h 636"/>
                <a:gd name="T36" fmla="*/ 201 w 686"/>
                <a:gd name="T37" fmla="*/ 630 h 636"/>
                <a:gd name="T38" fmla="*/ 223 w 686"/>
                <a:gd name="T39" fmla="*/ 629 h 636"/>
                <a:gd name="T40" fmla="*/ 415 w 686"/>
                <a:gd name="T41" fmla="*/ 408 h 636"/>
                <a:gd name="T42" fmla="*/ 522 w 686"/>
                <a:gd name="T43" fmla="*/ 306 h 636"/>
                <a:gd name="T44" fmla="*/ 578 w 686"/>
                <a:gd name="T45" fmla="*/ 265 h 636"/>
                <a:gd name="T46" fmla="*/ 644 w 686"/>
                <a:gd name="T47" fmla="*/ 244 h 636"/>
                <a:gd name="T48" fmla="*/ 585 w 686"/>
                <a:gd name="T49" fmla="*/ 315 h 636"/>
                <a:gd name="T50" fmla="*/ 501 w 686"/>
                <a:gd name="T51" fmla="*/ 274 h 636"/>
                <a:gd name="T52" fmla="*/ 526 w 686"/>
                <a:gd name="T53" fmla="*/ 158 h 636"/>
                <a:gd name="T54" fmla="*/ 559 w 686"/>
                <a:gd name="T55" fmla="*/ 135 h 636"/>
                <a:gd name="T56" fmla="*/ 578 w 686"/>
                <a:gd name="T57" fmla="*/ 159 h 636"/>
                <a:gd name="T58" fmla="*/ 525 w 686"/>
                <a:gd name="T59" fmla="*/ 236 h 636"/>
                <a:gd name="T60" fmla="*/ 437 w 686"/>
                <a:gd name="T61" fmla="*/ 189 h 636"/>
                <a:gd name="T62" fmla="*/ 400 w 686"/>
                <a:gd name="T63" fmla="*/ 115 h 636"/>
                <a:gd name="T64" fmla="*/ 434 w 686"/>
                <a:gd name="T65" fmla="*/ 28 h 636"/>
                <a:gd name="T66" fmla="*/ 462 w 686"/>
                <a:gd name="T67" fmla="*/ 38 h 636"/>
                <a:gd name="T68" fmla="*/ 471 w 686"/>
                <a:gd name="T69" fmla="*/ 69 h 636"/>
                <a:gd name="T70" fmla="*/ 453 w 686"/>
                <a:gd name="T71" fmla="*/ 122 h 636"/>
                <a:gd name="T72" fmla="*/ 334 w 686"/>
                <a:gd name="T73" fmla="*/ 233 h 636"/>
                <a:gd name="T74" fmla="*/ 146 w 686"/>
                <a:gd name="T75" fmla="*/ 344 h 636"/>
                <a:gd name="T76" fmla="*/ 13 w 686"/>
                <a:gd name="T77" fmla="*/ 404 h 636"/>
                <a:gd name="T78" fmla="*/ 16 w 686"/>
                <a:gd name="T79" fmla="*/ 413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86" h="636">
                  <a:moveTo>
                    <a:pt x="16" y="413"/>
                  </a:moveTo>
                  <a:cubicBezTo>
                    <a:pt x="70" y="396"/>
                    <a:pt x="122" y="369"/>
                    <a:pt x="172" y="343"/>
                  </a:cubicBezTo>
                  <a:cubicBezTo>
                    <a:pt x="243" y="306"/>
                    <a:pt x="314" y="265"/>
                    <a:pt x="378" y="216"/>
                  </a:cubicBezTo>
                  <a:cubicBezTo>
                    <a:pt x="422" y="183"/>
                    <a:pt x="484" y="136"/>
                    <a:pt x="494" y="78"/>
                  </a:cubicBezTo>
                  <a:cubicBezTo>
                    <a:pt x="498" y="56"/>
                    <a:pt x="490" y="21"/>
                    <a:pt x="467" y="12"/>
                  </a:cubicBezTo>
                  <a:cubicBezTo>
                    <a:pt x="438" y="0"/>
                    <a:pt x="410" y="27"/>
                    <a:pt x="397" y="49"/>
                  </a:cubicBezTo>
                  <a:cubicBezTo>
                    <a:pt x="379" y="79"/>
                    <a:pt x="368" y="118"/>
                    <a:pt x="383" y="152"/>
                  </a:cubicBezTo>
                  <a:cubicBezTo>
                    <a:pt x="398" y="186"/>
                    <a:pt x="428" y="217"/>
                    <a:pt x="461" y="234"/>
                  </a:cubicBezTo>
                  <a:cubicBezTo>
                    <a:pt x="493" y="251"/>
                    <a:pt x="533" y="253"/>
                    <a:pt x="564" y="231"/>
                  </a:cubicBezTo>
                  <a:cubicBezTo>
                    <a:pt x="590" y="213"/>
                    <a:pt x="615" y="174"/>
                    <a:pt x="598" y="142"/>
                  </a:cubicBezTo>
                  <a:cubicBezTo>
                    <a:pt x="585" y="117"/>
                    <a:pt x="554" y="119"/>
                    <a:pt x="532" y="131"/>
                  </a:cubicBezTo>
                  <a:cubicBezTo>
                    <a:pt x="495" y="153"/>
                    <a:pt x="474" y="207"/>
                    <a:pt x="473" y="248"/>
                  </a:cubicBezTo>
                  <a:cubicBezTo>
                    <a:pt x="472" y="285"/>
                    <a:pt x="491" y="321"/>
                    <a:pt x="530" y="329"/>
                  </a:cubicBezTo>
                  <a:cubicBezTo>
                    <a:pt x="576" y="339"/>
                    <a:pt x="627" y="312"/>
                    <a:pt x="660" y="281"/>
                  </a:cubicBezTo>
                  <a:cubicBezTo>
                    <a:pt x="669" y="273"/>
                    <a:pt x="683" y="258"/>
                    <a:pt x="678" y="245"/>
                  </a:cubicBezTo>
                  <a:cubicBezTo>
                    <a:pt x="673" y="233"/>
                    <a:pt x="658" y="232"/>
                    <a:pt x="647" y="232"/>
                  </a:cubicBezTo>
                  <a:cubicBezTo>
                    <a:pt x="597" y="231"/>
                    <a:pt x="552" y="266"/>
                    <a:pt x="514" y="295"/>
                  </a:cubicBezTo>
                  <a:cubicBezTo>
                    <a:pt x="417" y="370"/>
                    <a:pt x="342" y="468"/>
                    <a:pt x="263" y="561"/>
                  </a:cubicBezTo>
                  <a:cubicBezTo>
                    <a:pt x="243" y="584"/>
                    <a:pt x="222" y="607"/>
                    <a:pt x="201" y="630"/>
                  </a:cubicBezTo>
                  <a:cubicBezTo>
                    <a:pt x="195" y="636"/>
                    <a:pt x="219" y="634"/>
                    <a:pt x="223" y="629"/>
                  </a:cubicBezTo>
                  <a:cubicBezTo>
                    <a:pt x="290" y="558"/>
                    <a:pt x="349" y="480"/>
                    <a:pt x="415" y="408"/>
                  </a:cubicBezTo>
                  <a:cubicBezTo>
                    <a:pt x="448" y="371"/>
                    <a:pt x="483" y="337"/>
                    <a:pt x="522" y="306"/>
                  </a:cubicBezTo>
                  <a:cubicBezTo>
                    <a:pt x="540" y="292"/>
                    <a:pt x="559" y="278"/>
                    <a:pt x="578" y="265"/>
                  </a:cubicBezTo>
                  <a:cubicBezTo>
                    <a:pt x="595" y="254"/>
                    <a:pt x="622" y="237"/>
                    <a:pt x="644" y="244"/>
                  </a:cubicBezTo>
                  <a:cubicBezTo>
                    <a:pt x="686" y="256"/>
                    <a:pt x="597" y="310"/>
                    <a:pt x="585" y="315"/>
                  </a:cubicBezTo>
                  <a:cubicBezTo>
                    <a:pt x="548" y="327"/>
                    <a:pt x="512" y="311"/>
                    <a:pt x="501" y="274"/>
                  </a:cubicBezTo>
                  <a:cubicBezTo>
                    <a:pt x="489" y="235"/>
                    <a:pt x="504" y="190"/>
                    <a:pt x="526" y="158"/>
                  </a:cubicBezTo>
                  <a:cubicBezTo>
                    <a:pt x="533" y="148"/>
                    <a:pt x="545" y="130"/>
                    <a:pt x="559" y="135"/>
                  </a:cubicBezTo>
                  <a:cubicBezTo>
                    <a:pt x="569" y="138"/>
                    <a:pt x="575" y="150"/>
                    <a:pt x="578" y="159"/>
                  </a:cubicBezTo>
                  <a:cubicBezTo>
                    <a:pt x="585" y="191"/>
                    <a:pt x="558" y="233"/>
                    <a:pt x="525" y="236"/>
                  </a:cubicBezTo>
                  <a:cubicBezTo>
                    <a:pt x="492" y="239"/>
                    <a:pt x="458" y="212"/>
                    <a:pt x="437" y="189"/>
                  </a:cubicBezTo>
                  <a:cubicBezTo>
                    <a:pt x="418" y="169"/>
                    <a:pt x="401" y="144"/>
                    <a:pt x="400" y="115"/>
                  </a:cubicBezTo>
                  <a:cubicBezTo>
                    <a:pt x="399" y="86"/>
                    <a:pt x="413" y="49"/>
                    <a:pt x="434" y="28"/>
                  </a:cubicBezTo>
                  <a:cubicBezTo>
                    <a:pt x="446" y="17"/>
                    <a:pt x="454" y="24"/>
                    <a:pt x="462" y="38"/>
                  </a:cubicBezTo>
                  <a:cubicBezTo>
                    <a:pt x="467" y="47"/>
                    <a:pt x="470" y="58"/>
                    <a:pt x="471" y="69"/>
                  </a:cubicBezTo>
                  <a:cubicBezTo>
                    <a:pt x="472" y="87"/>
                    <a:pt x="463" y="106"/>
                    <a:pt x="453" y="122"/>
                  </a:cubicBezTo>
                  <a:cubicBezTo>
                    <a:pt x="424" y="167"/>
                    <a:pt x="377" y="202"/>
                    <a:pt x="334" y="233"/>
                  </a:cubicBezTo>
                  <a:cubicBezTo>
                    <a:pt x="274" y="274"/>
                    <a:pt x="211" y="311"/>
                    <a:pt x="146" y="344"/>
                  </a:cubicBezTo>
                  <a:cubicBezTo>
                    <a:pt x="104" y="366"/>
                    <a:pt x="58" y="389"/>
                    <a:pt x="13" y="404"/>
                  </a:cubicBezTo>
                  <a:cubicBezTo>
                    <a:pt x="0" y="408"/>
                    <a:pt x="2" y="418"/>
                    <a:pt x="16" y="41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1422" y="929"/>
              <a:ext cx="1698" cy="1699"/>
            </a:xfrm>
            <a:custGeom>
              <a:avLst/>
              <a:gdLst>
                <a:gd name="T0" fmla="*/ 1058 w 1246"/>
                <a:gd name="T1" fmla="*/ 188 h 1246"/>
                <a:gd name="T2" fmla="*/ 379 w 1246"/>
                <a:gd name="T3" fmla="*/ 188 h 1246"/>
                <a:gd name="T4" fmla="*/ 254 w 1246"/>
                <a:gd name="T5" fmla="*/ 403 h 1246"/>
                <a:gd name="T6" fmla="*/ 57 w 1246"/>
                <a:gd name="T7" fmla="*/ 838 h 1246"/>
                <a:gd name="T8" fmla="*/ 52 w 1246"/>
                <a:gd name="T9" fmla="*/ 1001 h 1246"/>
                <a:gd name="T10" fmla="*/ 148 w 1246"/>
                <a:gd name="T11" fmla="*/ 1098 h 1246"/>
                <a:gd name="T12" fmla="*/ 244 w 1246"/>
                <a:gd name="T13" fmla="*/ 1194 h 1246"/>
                <a:gd name="T14" fmla="*/ 408 w 1246"/>
                <a:gd name="T15" fmla="*/ 1189 h 1246"/>
                <a:gd name="T16" fmla="*/ 843 w 1246"/>
                <a:gd name="T17" fmla="*/ 991 h 1246"/>
                <a:gd name="T18" fmla="*/ 1058 w 1246"/>
                <a:gd name="T19" fmla="*/ 867 h 1246"/>
                <a:gd name="T20" fmla="*/ 1058 w 1246"/>
                <a:gd name="T21" fmla="*/ 188 h 1246"/>
                <a:gd name="T22" fmla="*/ 831 w 1246"/>
                <a:gd name="T23" fmla="*/ 950 h 1246"/>
                <a:gd name="T24" fmla="*/ 382 w 1246"/>
                <a:gd name="T25" fmla="*/ 1153 h 1246"/>
                <a:gd name="T26" fmla="*/ 314 w 1246"/>
                <a:gd name="T27" fmla="*/ 1189 h 1246"/>
                <a:gd name="T28" fmla="*/ 275 w 1246"/>
                <a:gd name="T29" fmla="*/ 1163 h 1246"/>
                <a:gd name="T30" fmla="*/ 178 w 1246"/>
                <a:gd name="T31" fmla="*/ 1067 h 1246"/>
                <a:gd name="T32" fmla="*/ 82 w 1246"/>
                <a:gd name="T33" fmla="*/ 971 h 1246"/>
                <a:gd name="T34" fmla="*/ 57 w 1246"/>
                <a:gd name="T35" fmla="*/ 931 h 1246"/>
                <a:gd name="T36" fmla="*/ 92 w 1246"/>
                <a:gd name="T37" fmla="*/ 863 h 1246"/>
                <a:gd name="T38" fmla="*/ 296 w 1246"/>
                <a:gd name="T39" fmla="*/ 414 h 1246"/>
                <a:gd name="T40" fmla="*/ 409 w 1246"/>
                <a:gd name="T41" fmla="*/ 218 h 1246"/>
                <a:gd name="T42" fmla="*/ 1027 w 1246"/>
                <a:gd name="T43" fmla="*/ 218 h 1246"/>
                <a:gd name="T44" fmla="*/ 1027 w 1246"/>
                <a:gd name="T45" fmla="*/ 836 h 1246"/>
                <a:gd name="T46" fmla="*/ 831 w 1246"/>
                <a:gd name="T47" fmla="*/ 950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6" h="1246">
                  <a:moveTo>
                    <a:pt x="1058" y="188"/>
                  </a:moveTo>
                  <a:cubicBezTo>
                    <a:pt x="870" y="0"/>
                    <a:pt x="566" y="0"/>
                    <a:pt x="379" y="188"/>
                  </a:cubicBezTo>
                  <a:cubicBezTo>
                    <a:pt x="317" y="249"/>
                    <a:pt x="277" y="324"/>
                    <a:pt x="254" y="403"/>
                  </a:cubicBezTo>
                  <a:cubicBezTo>
                    <a:pt x="187" y="636"/>
                    <a:pt x="125" y="743"/>
                    <a:pt x="57" y="838"/>
                  </a:cubicBezTo>
                  <a:cubicBezTo>
                    <a:pt x="0" y="918"/>
                    <a:pt x="0" y="950"/>
                    <a:pt x="52" y="1001"/>
                  </a:cubicBezTo>
                  <a:cubicBezTo>
                    <a:pt x="73" y="1023"/>
                    <a:pt x="110" y="1059"/>
                    <a:pt x="148" y="1098"/>
                  </a:cubicBezTo>
                  <a:cubicBezTo>
                    <a:pt x="186" y="1136"/>
                    <a:pt x="222" y="1172"/>
                    <a:pt x="244" y="1194"/>
                  </a:cubicBezTo>
                  <a:cubicBezTo>
                    <a:pt x="296" y="1246"/>
                    <a:pt x="328" y="1246"/>
                    <a:pt x="408" y="1189"/>
                  </a:cubicBezTo>
                  <a:cubicBezTo>
                    <a:pt x="503" y="1121"/>
                    <a:pt x="609" y="1058"/>
                    <a:pt x="843" y="991"/>
                  </a:cubicBezTo>
                  <a:cubicBezTo>
                    <a:pt x="921" y="969"/>
                    <a:pt x="996" y="929"/>
                    <a:pt x="1058" y="867"/>
                  </a:cubicBezTo>
                  <a:cubicBezTo>
                    <a:pt x="1246" y="679"/>
                    <a:pt x="1246" y="375"/>
                    <a:pt x="1058" y="188"/>
                  </a:cubicBezTo>
                  <a:close/>
                  <a:moveTo>
                    <a:pt x="831" y="950"/>
                  </a:moveTo>
                  <a:cubicBezTo>
                    <a:pt x="604" y="1015"/>
                    <a:pt x="491" y="1076"/>
                    <a:pt x="382" y="1153"/>
                  </a:cubicBezTo>
                  <a:cubicBezTo>
                    <a:pt x="370" y="1162"/>
                    <a:pt x="334" y="1188"/>
                    <a:pt x="314" y="1189"/>
                  </a:cubicBezTo>
                  <a:cubicBezTo>
                    <a:pt x="307" y="1189"/>
                    <a:pt x="298" y="1186"/>
                    <a:pt x="275" y="1163"/>
                  </a:cubicBezTo>
                  <a:cubicBezTo>
                    <a:pt x="178" y="1067"/>
                    <a:pt x="178" y="1067"/>
                    <a:pt x="178" y="1067"/>
                  </a:cubicBezTo>
                  <a:cubicBezTo>
                    <a:pt x="82" y="971"/>
                    <a:pt x="82" y="971"/>
                    <a:pt x="82" y="971"/>
                  </a:cubicBezTo>
                  <a:cubicBezTo>
                    <a:pt x="59" y="948"/>
                    <a:pt x="56" y="938"/>
                    <a:pt x="57" y="931"/>
                  </a:cubicBezTo>
                  <a:cubicBezTo>
                    <a:pt x="57" y="912"/>
                    <a:pt x="84" y="875"/>
                    <a:pt x="92" y="863"/>
                  </a:cubicBezTo>
                  <a:cubicBezTo>
                    <a:pt x="170" y="755"/>
                    <a:pt x="231" y="642"/>
                    <a:pt x="296" y="414"/>
                  </a:cubicBezTo>
                  <a:cubicBezTo>
                    <a:pt x="318" y="337"/>
                    <a:pt x="356" y="271"/>
                    <a:pt x="409" y="218"/>
                  </a:cubicBezTo>
                  <a:cubicBezTo>
                    <a:pt x="580" y="48"/>
                    <a:pt x="857" y="48"/>
                    <a:pt x="1027" y="218"/>
                  </a:cubicBezTo>
                  <a:cubicBezTo>
                    <a:pt x="1198" y="389"/>
                    <a:pt x="1198" y="666"/>
                    <a:pt x="1027" y="836"/>
                  </a:cubicBezTo>
                  <a:cubicBezTo>
                    <a:pt x="974" y="890"/>
                    <a:pt x="908" y="928"/>
                    <a:pt x="831" y="9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12"/>
            <p:cNvSpPr/>
            <p:nvPr/>
          </p:nvSpPr>
          <p:spPr bwMode="auto">
            <a:xfrm>
              <a:off x="431" y="2749"/>
              <a:ext cx="890" cy="786"/>
            </a:xfrm>
            <a:custGeom>
              <a:avLst/>
              <a:gdLst>
                <a:gd name="T0" fmla="*/ 306 w 653"/>
                <a:gd name="T1" fmla="*/ 547 h 576"/>
                <a:gd name="T2" fmla="*/ 293 w 653"/>
                <a:gd name="T3" fmla="*/ 547 h 576"/>
                <a:gd name="T4" fmla="*/ 287 w 653"/>
                <a:gd name="T5" fmla="*/ 536 h 576"/>
                <a:gd name="T6" fmla="*/ 309 w 653"/>
                <a:gd name="T7" fmla="*/ 433 h 576"/>
                <a:gd name="T8" fmla="*/ 13 w 653"/>
                <a:gd name="T9" fmla="*/ 576 h 576"/>
                <a:gd name="T10" fmla="*/ 13 w 653"/>
                <a:gd name="T11" fmla="*/ 576 h 576"/>
                <a:gd name="T12" fmla="*/ 2 w 653"/>
                <a:gd name="T13" fmla="*/ 570 h 576"/>
                <a:gd name="T14" fmla="*/ 2 w 653"/>
                <a:gd name="T15" fmla="*/ 557 h 576"/>
                <a:gd name="T16" fmla="*/ 172 w 653"/>
                <a:gd name="T17" fmla="*/ 335 h 576"/>
                <a:gd name="T18" fmla="*/ 68 w 653"/>
                <a:gd name="T19" fmla="*/ 367 h 576"/>
                <a:gd name="T20" fmla="*/ 54 w 653"/>
                <a:gd name="T21" fmla="*/ 362 h 576"/>
                <a:gd name="T22" fmla="*/ 53 w 653"/>
                <a:gd name="T23" fmla="*/ 348 h 576"/>
                <a:gd name="T24" fmla="*/ 454 w 653"/>
                <a:gd name="T25" fmla="*/ 1 h 576"/>
                <a:gd name="T26" fmla="*/ 464 w 653"/>
                <a:gd name="T27" fmla="*/ 4 h 576"/>
                <a:gd name="T28" fmla="*/ 482 w 653"/>
                <a:gd name="T29" fmla="*/ 22 h 576"/>
                <a:gd name="T30" fmla="*/ 383 w 653"/>
                <a:gd name="T31" fmla="*/ 135 h 576"/>
                <a:gd name="T32" fmla="*/ 383 w 653"/>
                <a:gd name="T33" fmla="*/ 141 h 576"/>
                <a:gd name="T34" fmla="*/ 388 w 653"/>
                <a:gd name="T35" fmla="*/ 143 h 576"/>
                <a:gd name="T36" fmla="*/ 429 w 653"/>
                <a:gd name="T37" fmla="*/ 131 h 576"/>
                <a:gd name="T38" fmla="*/ 363 w 653"/>
                <a:gd name="T39" fmla="*/ 216 h 576"/>
                <a:gd name="T40" fmla="*/ 363 w 653"/>
                <a:gd name="T41" fmla="*/ 221 h 576"/>
                <a:gd name="T42" fmla="*/ 367 w 653"/>
                <a:gd name="T43" fmla="*/ 224 h 576"/>
                <a:gd name="T44" fmla="*/ 368 w 653"/>
                <a:gd name="T45" fmla="*/ 224 h 576"/>
                <a:gd name="T46" fmla="*/ 482 w 653"/>
                <a:gd name="T47" fmla="*/ 168 h 576"/>
                <a:gd name="T48" fmla="*/ 473 w 653"/>
                <a:gd name="T49" fmla="*/ 208 h 576"/>
                <a:gd name="T50" fmla="*/ 476 w 653"/>
                <a:gd name="T51" fmla="*/ 212 h 576"/>
                <a:gd name="T52" fmla="*/ 481 w 653"/>
                <a:gd name="T53" fmla="*/ 212 h 576"/>
                <a:gd name="T54" fmla="*/ 586 w 653"/>
                <a:gd name="T55" fmla="*/ 125 h 576"/>
                <a:gd name="T56" fmla="*/ 621 w 653"/>
                <a:gd name="T57" fmla="*/ 160 h 576"/>
                <a:gd name="T58" fmla="*/ 625 w 653"/>
                <a:gd name="T59" fmla="*/ 168 h 576"/>
                <a:gd name="T60" fmla="*/ 306 w 653"/>
                <a:gd name="T61" fmla="*/ 547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53" h="576">
                  <a:moveTo>
                    <a:pt x="306" y="547"/>
                  </a:moveTo>
                  <a:cubicBezTo>
                    <a:pt x="302" y="550"/>
                    <a:pt x="297" y="550"/>
                    <a:pt x="293" y="547"/>
                  </a:cubicBezTo>
                  <a:cubicBezTo>
                    <a:pt x="289" y="545"/>
                    <a:pt x="287" y="540"/>
                    <a:pt x="287" y="536"/>
                  </a:cubicBezTo>
                  <a:cubicBezTo>
                    <a:pt x="287" y="497"/>
                    <a:pt x="296" y="463"/>
                    <a:pt x="309" y="433"/>
                  </a:cubicBezTo>
                  <a:cubicBezTo>
                    <a:pt x="140" y="573"/>
                    <a:pt x="19" y="576"/>
                    <a:pt x="13" y="576"/>
                  </a:cubicBezTo>
                  <a:cubicBezTo>
                    <a:pt x="13" y="576"/>
                    <a:pt x="13" y="576"/>
                    <a:pt x="13" y="576"/>
                  </a:cubicBezTo>
                  <a:cubicBezTo>
                    <a:pt x="9" y="575"/>
                    <a:pt x="5" y="573"/>
                    <a:pt x="2" y="570"/>
                  </a:cubicBezTo>
                  <a:cubicBezTo>
                    <a:pt x="0" y="566"/>
                    <a:pt x="0" y="561"/>
                    <a:pt x="2" y="557"/>
                  </a:cubicBezTo>
                  <a:cubicBezTo>
                    <a:pt x="34" y="491"/>
                    <a:pt x="114" y="398"/>
                    <a:pt x="172" y="335"/>
                  </a:cubicBezTo>
                  <a:cubicBezTo>
                    <a:pt x="121" y="356"/>
                    <a:pt x="71" y="366"/>
                    <a:pt x="68" y="367"/>
                  </a:cubicBezTo>
                  <a:cubicBezTo>
                    <a:pt x="63" y="368"/>
                    <a:pt x="58" y="366"/>
                    <a:pt x="54" y="362"/>
                  </a:cubicBezTo>
                  <a:cubicBezTo>
                    <a:pt x="51" y="358"/>
                    <a:pt x="51" y="352"/>
                    <a:pt x="53" y="348"/>
                  </a:cubicBezTo>
                  <a:cubicBezTo>
                    <a:pt x="210" y="31"/>
                    <a:pt x="444" y="2"/>
                    <a:pt x="454" y="1"/>
                  </a:cubicBezTo>
                  <a:cubicBezTo>
                    <a:pt x="457" y="0"/>
                    <a:pt x="462" y="1"/>
                    <a:pt x="464" y="4"/>
                  </a:cubicBezTo>
                  <a:cubicBezTo>
                    <a:pt x="482" y="22"/>
                    <a:pt x="482" y="22"/>
                    <a:pt x="482" y="22"/>
                  </a:cubicBezTo>
                  <a:cubicBezTo>
                    <a:pt x="451" y="41"/>
                    <a:pt x="414" y="74"/>
                    <a:pt x="383" y="135"/>
                  </a:cubicBezTo>
                  <a:cubicBezTo>
                    <a:pt x="382" y="137"/>
                    <a:pt x="382" y="139"/>
                    <a:pt x="383" y="141"/>
                  </a:cubicBezTo>
                  <a:cubicBezTo>
                    <a:pt x="385" y="142"/>
                    <a:pt x="387" y="143"/>
                    <a:pt x="388" y="143"/>
                  </a:cubicBezTo>
                  <a:cubicBezTo>
                    <a:pt x="390" y="142"/>
                    <a:pt x="409" y="139"/>
                    <a:pt x="429" y="131"/>
                  </a:cubicBezTo>
                  <a:cubicBezTo>
                    <a:pt x="406" y="155"/>
                    <a:pt x="376" y="191"/>
                    <a:pt x="363" y="216"/>
                  </a:cubicBezTo>
                  <a:cubicBezTo>
                    <a:pt x="362" y="218"/>
                    <a:pt x="362" y="220"/>
                    <a:pt x="363" y="221"/>
                  </a:cubicBezTo>
                  <a:cubicBezTo>
                    <a:pt x="364" y="223"/>
                    <a:pt x="366" y="224"/>
                    <a:pt x="367" y="224"/>
                  </a:cubicBezTo>
                  <a:cubicBezTo>
                    <a:pt x="368" y="224"/>
                    <a:pt x="368" y="224"/>
                    <a:pt x="368" y="224"/>
                  </a:cubicBezTo>
                  <a:cubicBezTo>
                    <a:pt x="370" y="224"/>
                    <a:pt x="416" y="223"/>
                    <a:pt x="482" y="168"/>
                  </a:cubicBezTo>
                  <a:cubicBezTo>
                    <a:pt x="477" y="180"/>
                    <a:pt x="473" y="193"/>
                    <a:pt x="473" y="208"/>
                  </a:cubicBezTo>
                  <a:cubicBezTo>
                    <a:pt x="473" y="210"/>
                    <a:pt x="475" y="211"/>
                    <a:pt x="476" y="212"/>
                  </a:cubicBezTo>
                  <a:cubicBezTo>
                    <a:pt x="478" y="213"/>
                    <a:pt x="480" y="213"/>
                    <a:pt x="481" y="212"/>
                  </a:cubicBezTo>
                  <a:cubicBezTo>
                    <a:pt x="485" y="210"/>
                    <a:pt x="552" y="173"/>
                    <a:pt x="586" y="125"/>
                  </a:cubicBezTo>
                  <a:cubicBezTo>
                    <a:pt x="621" y="160"/>
                    <a:pt x="621" y="160"/>
                    <a:pt x="621" y="160"/>
                  </a:cubicBezTo>
                  <a:cubicBezTo>
                    <a:pt x="623" y="162"/>
                    <a:pt x="624" y="164"/>
                    <a:pt x="625" y="168"/>
                  </a:cubicBezTo>
                  <a:cubicBezTo>
                    <a:pt x="653" y="358"/>
                    <a:pt x="321" y="540"/>
                    <a:pt x="306" y="5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Freeform 13"/>
            <p:cNvSpPr/>
            <p:nvPr/>
          </p:nvSpPr>
          <p:spPr bwMode="auto">
            <a:xfrm>
              <a:off x="1971" y="1204"/>
              <a:ext cx="345" cy="324"/>
            </a:xfrm>
            <a:custGeom>
              <a:avLst/>
              <a:gdLst>
                <a:gd name="T0" fmla="*/ 227 w 253"/>
                <a:gd name="T1" fmla="*/ 52 h 237"/>
                <a:gd name="T2" fmla="*/ 45 w 253"/>
                <a:gd name="T3" fmla="*/ 217 h 237"/>
                <a:gd name="T4" fmla="*/ 18 w 253"/>
                <a:gd name="T5" fmla="*/ 234 h 237"/>
                <a:gd name="T6" fmla="*/ 7 w 253"/>
                <a:gd name="T7" fmla="*/ 228 h 237"/>
                <a:gd name="T8" fmla="*/ 1 w 253"/>
                <a:gd name="T9" fmla="*/ 208 h 237"/>
                <a:gd name="T10" fmla="*/ 232 w 253"/>
                <a:gd name="T11" fmla="*/ 8 h 237"/>
                <a:gd name="T12" fmla="*/ 252 w 253"/>
                <a:gd name="T13" fmla="*/ 32 h 237"/>
                <a:gd name="T14" fmla="*/ 227 w 253"/>
                <a:gd name="T15" fmla="*/ 5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237">
                  <a:moveTo>
                    <a:pt x="227" y="52"/>
                  </a:moveTo>
                  <a:cubicBezTo>
                    <a:pt x="204" y="50"/>
                    <a:pt x="83" y="47"/>
                    <a:pt x="45" y="217"/>
                  </a:cubicBezTo>
                  <a:cubicBezTo>
                    <a:pt x="42" y="229"/>
                    <a:pt x="30" y="237"/>
                    <a:pt x="18" y="234"/>
                  </a:cubicBezTo>
                  <a:cubicBezTo>
                    <a:pt x="14" y="233"/>
                    <a:pt x="10" y="231"/>
                    <a:pt x="7" y="228"/>
                  </a:cubicBezTo>
                  <a:cubicBezTo>
                    <a:pt x="2" y="223"/>
                    <a:pt x="0" y="215"/>
                    <a:pt x="1" y="208"/>
                  </a:cubicBezTo>
                  <a:cubicBezTo>
                    <a:pt x="47" y="0"/>
                    <a:pt x="201" y="5"/>
                    <a:pt x="232" y="8"/>
                  </a:cubicBezTo>
                  <a:cubicBezTo>
                    <a:pt x="244" y="9"/>
                    <a:pt x="253" y="20"/>
                    <a:pt x="252" y="32"/>
                  </a:cubicBezTo>
                  <a:cubicBezTo>
                    <a:pt x="251" y="44"/>
                    <a:pt x="240" y="53"/>
                    <a:pt x="227" y="5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Freeform 14"/>
            <p:cNvSpPr/>
            <p:nvPr/>
          </p:nvSpPr>
          <p:spPr bwMode="auto">
            <a:xfrm>
              <a:off x="2936" y="2140"/>
              <a:ext cx="203" cy="203"/>
            </a:xfrm>
            <a:custGeom>
              <a:avLst/>
              <a:gdLst>
                <a:gd name="T0" fmla="*/ 142 w 149"/>
                <a:gd name="T1" fmla="*/ 118 h 149"/>
                <a:gd name="T2" fmla="*/ 31 w 149"/>
                <a:gd name="T3" fmla="*/ 7 h 149"/>
                <a:gd name="T4" fmla="*/ 7 w 149"/>
                <a:gd name="T5" fmla="*/ 7 h 149"/>
                <a:gd name="T6" fmla="*/ 7 w 149"/>
                <a:gd name="T7" fmla="*/ 31 h 149"/>
                <a:gd name="T8" fmla="*/ 118 w 149"/>
                <a:gd name="T9" fmla="*/ 142 h 149"/>
                <a:gd name="T10" fmla="*/ 142 w 149"/>
                <a:gd name="T11" fmla="*/ 142 h 149"/>
                <a:gd name="T12" fmla="*/ 142 w 149"/>
                <a:gd name="T13" fmla="*/ 11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142" y="118"/>
                  </a:moveTo>
                  <a:cubicBezTo>
                    <a:pt x="31" y="7"/>
                    <a:pt x="31" y="7"/>
                    <a:pt x="31" y="7"/>
                  </a:cubicBezTo>
                  <a:cubicBezTo>
                    <a:pt x="25" y="0"/>
                    <a:pt x="14" y="0"/>
                    <a:pt x="7" y="7"/>
                  </a:cubicBezTo>
                  <a:cubicBezTo>
                    <a:pt x="0" y="13"/>
                    <a:pt x="0" y="24"/>
                    <a:pt x="7" y="3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25" y="149"/>
                    <a:pt x="136" y="149"/>
                    <a:pt x="142" y="142"/>
                  </a:cubicBezTo>
                  <a:cubicBezTo>
                    <a:pt x="149" y="135"/>
                    <a:pt x="149" y="124"/>
                    <a:pt x="142" y="118"/>
                  </a:cubicBezTo>
                  <a:close/>
                </a:path>
              </a:pathLst>
            </a:custGeom>
            <a:solidFill>
              <a:schemeClr val="accent2"/>
            </a:solidFill>
            <a:ln w="87313" cap="flat">
              <a:solidFill>
                <a:srgbClr val="F6AB1B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Freeform 15"/>
            <p:cNvSpPr/>
            <p:nvPr/>
          </p:nvSpPr>
          <p:spPr bwMode="auto">
            <a:xfrm>
              <a:off x="3142" y="1837"/>
              <a:ext cx="258" cy="108"/>
            </a:xfrm>
            <a:custGeom>
              <a:avLst/>
              <a:gdLst>
                <a:gd name="T0" fmla="*/ 6 w 189"/>
                <a:gd name="T1" fmla="*/ 32 h 79"/>
                <a:gd name="T2" fmla="*/ 13 w 189"/>
                <a:gd name="T3" fmla="*/ 36 h 79"/>
                <a:gd name="T4" fmla="*/ 165 w 189"/>
                <a:gd name="T5" fmla="*/ 76 h 79"/>
                <a:gd name="T6" fmla="*/ 186 w 189"/>
                <a:gd name="T7" fmla="*/ 64 h 79"/>
                <a:gd name="T8" fmla="*/ 174 w 189"/>
                <a:gd name="T9" fmla="*/ 43 h 79"/>
                <a:gd name="T10" fmla="*/ 22 w 189"/>
                <a:gd name="T11" fmla="*/ 3 h 79"/>
                <a:gd name="T12" fmla="*/ 1 w 189"/>
                <a:gd name="T13" fmla="*/ 15 h 79"/>
                <a:gd name="T14" fmla="*/ 6 w 189"/>
                <a:gd name="T15" fmla="*/ 3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79">
                  <a:moveTo>
                    <a:pt x="6" y="32"/>
                  </a:moveTo>
                  <a:cubicBezTo>
                    <a:pt x="8" y="34"/>
                    <a:pt x="10" y="35"/>
                    <a:pt x="13" y="36"/>
                  </a:cubicBezTo>
                  <a:cubicBezTo>
                    <a:pt x="165" y="76"/>
                    <a:pt x="165" y="76"/>
                    <a:pt x="165" y="76"/>
                  </a:cubicBezTo>
                  <a:cubicBezTo>
                    <a:pt x="175" y="79"/>
                    <a:pt x="184" y="73"/>
                    <a:pt x="186" y="64"/>
                  </a:cubicBezTo>
                  <a:cubicBezTo>
                    <a:pt x="189" y="55"/>
                    <a:pt x="183" y="45"/>
                    <a:pt x="174" y="4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13" y="0"/>
                    <a:pt x="4" y="6"/>
                    <a:pt x="1" y="15"/>
                  </a:cubicBezTo>
                  <a:cubicBezTo>
                    <a:pt x="0" y="21"/>
                    <a:pt x="1" y="27"/>
                    <a:pt x="6" y="32"/>
                  </a:cubicBezTo>
                  <a:close/>
                </a:path>
              </a:pathLst>
            </a:custGeom>
            <a:solidFill>
              <a:schemeClr val="accent2"/>
            </a:solidFill>
            <a:ln w="87313" cap="flat">
              <a:solidFill>
                <a:srgbClr val="F6AB1B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16"/>
            <p:cNvSpPr/>
            <p:nvPr/>
          </p:nvSpPr>
          <p:spPr bwMode="auto">
            <a:xfrm>
              <a:off x="3164" y="1358"/>
              <a:ext cx="259" cy="108"/>
            </a:xfrm>
            <a:custGeom>
              <a:avLst/>
              <a:gdLst>
                <a:gd name="T0" fmla="*/ 3 w 190"/>
                <a:gd name="T1" fmla="*/ 66 h 79"/>
                <a:gd name="T2" fmla="*/ 7 w 190"/>
                <a:gd name="T3" fmla="*/ 73 h 79"/>
                <a:gd name="T4" fmla="*/ 24 w 190"/>
                <a:gd name="T5" fmla="*/ 78 h 79"/>
                <a:gd name="T6" fmla="*/ 176 w 190"/>
                <a:gd name="T7" fmla="*/ 36 h 79"/>
                <a:gd name="T8" fmla="*/ 188 w 190"/>
                <a:gd name="T9" fmla="*/ 15 h 79"/>
                <a:gd name="T10" fmla="*/ 167 w 190"/>
                <a:gd name="T11" fmla="*/ 3 h 79"/>
                <a:gd name="T12" fmla="*/ 15 w 190"/>
                <a:gd name="T13" fmla="*/ 44 h 79"/>
                <a:gd name="T14" fmla="*/ 3 w 190"/>
                <a:gd name="T15" fmla="*/ 6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79">
                  <a:moveTo>
                    <a:pt x="3" y="66"/>
                  </a:moveTo>
                  <a:cubicBezTo>
                    <a:pt x="4" y="69"/>
                    <a:pt x="5" y="71"/>
                    <a:pt x="7" y="73"/>
                  </a:cubicBezTo>
                  <a:cubicBezTo>
                    <a:pt x="12" y="77"/>
                    <a:pt x="18" y="79"/>
                    <a:pt x="24" y="78"/>
                  </a:cubicBezTo>
                  <a:cubicBezTo>
                    <a:pt x="176" y="36"/>
                    <a:pt x="176" y="36"/>
                    <a:pt x="176" y="36"/>
                  </a:cubicBezTo>
                  <a:cubicBezTo>
                    <a:pt x="185" y="34"/>
                    <a:pt x="190" y="24"/>
                    <a:pt x="188" y="15"/>
                  </a:cubicBezTo>
                  <a:cubicBezTo>
                    <a:pt x="185" y="6"/>
                    <a:pt x="176" y="0"/>
                    <a:pt x="167" y="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6" y="47"/>
                    <a:pt x="0" y="56"/>
                    <a:pt x="3" y="66"/>
                  </a:cubicBezTo>
                  <a:close/>
                </a:path>
              </a:pathLst>
            </a:custGeom>
            <a:solidFill>
              <a:schemeClr val="accent2"/>
            </a:solidFill>
            <a:ln w="87313" cap="flat">
              <a:solidFill>
                <a:srgbClr val="F6AB1B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Freeform 17"/>
            <p:cNvSpPr/>
            <p:nvPr/>
          </p:nvSpPr>
          <p:spPr bwMode="auto">
            <a:xfrm>
              <a:off x="2088" y="603"/>
              <a:ext cx="108" cy="259"/>
            </a:xfrm>
            <a:custGeom>
              <a:avLst/>
              <a:gdLst>
                <a:gd name="T0" fmla="*/ 76 w 79"/>
                <a:gd name="T1" fmla="*/ 167 h 190"/>
                <a:gd name="T2" fmla="*/ 36 w 79"/>
                <a:gd name="T3" fmla="*/ 15 h 190"/>
                <a:gd name="T4" fmla="*/ 15 w 79"/>
                <a:gd name="T5" fmla="*/ 3 h 190"/>
                <a:gd name="T6" fmla="*/ 3 w 79"/>
                <a:gd name="T7" fmla="*/ 24 h 190"/>
                <a:gd name="T8" fmla="*/ 43 w 79"/>
                <a:gd name="T9" fmla="*/ 176 h 190"/>
                <a:gd name="T10" fmla="*/ 47 w 79"/>
                <a:gd name="T11" fmla="*/ 184 h 190"/>
                <a:gd name="T12" fmla="*/ 64 w 79"/>
                <a:gd name="T13" fmla="*/ 188 h 190"/>
                <a:gd name="T14" fmla="*/ 76 w 79"/>
                <a:gd name="T15" fmla="*/ 1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90">
                  <a:moveTo>
                    <a:pt x="76" y="167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4" y="6"/>
                    <a:pt x="24" y="0"/>
                    <a:pt x="15" y="3"/>
                  </a:cubicBezTo>
                  <a:cubicBezTo>
                    <a:pt x="6" y="5"/>
                    <a:pt x="0" y="15"/>
                    <a:pt x="3" y="24"/>
                  </a:cubicBezTo>
                  <a:cubicBezTo>
                    <a:pt x="43" y="176"/>
                    <a:pt x="43" y="176"/>
                    <a:pt x="43" y="176"/>
                  </a:cubicBezTo>
                  <a:cubicBezTo>
                    <a:pt x="44" y="179"/>
                    <a:pt x="45" y="182"/>
                    <a:pt x="47" y="184"/>
                  </a:cubicBezTo>
                  <a:cubicBezTo>
                    <a:pt x="52" y="188"/>
                    <a:pt x="58" y="190"/>
                    <a:pt x="64" y="188"/>
                  </a:cubicBezTo>
                  <a:cubicBezTo>
                    <a:pt x="73" y="186"/>
                    <a:pt x="79" y="176"/>
                    <a:pt x="76" y="167"/>
                  </a:cubicBezTo>
                  <a:close/>
                </a:path>
              </a:pathLst>
            </a:custGeom>
            <a:solidFill>
              <a:schemeClr val="accent2"/>
            </a:solidFill>
            <a:ln w="87313" cap="flat">
              <a:solidFill>
                <a:srgbClr val="F6AB1B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6" name="Freeform 18"/>
            <p:cNvSpPr/>
            <p:nvPr/>
          </p:nvSpPr>
          <p:spPr bwMode="auto">
            <a:xfrm>
              <a:off x="2648" y="2329"/>
              <a:ext cx="107" cy="259"/>
            </a:xfrm>
            <a:custGeom>
              <a:avLst/>
              <a:gdLst>
                <a:gd name="T0" fmla="*/ 76 w 78"/>
                <a:gd name="T1" fmla="*/ 167 h 190"/>
                <a:gd name="T2" fmla="*/ 36 w 78"/>
                <a:gd name="T3" fmla="*/ 15 h 190"/>
                <a:gd name="T4" fmla="*/ 15 w 78"/>
                <a:gd name="T5" fmla="*/ 3 h 190"/>
                <a:gd name="T6" fmla="*/ 2 w 78"/>
                <a:gd name="T7" fmla="*/ 24 h 190"/>
                <a:gd name="T8" fmla="*/ 42 w 78"/>
                <a:gd name="T9" fmla="*/ 176 h 190"/>
                <a:gd name="T10" fmla="*/ 47 w 78"/>
                <a:gd name="T11" fmla="*/ 183 h 190"/>
                <a:gd name="T12" fmla="*/ 64 w 78"/>
                <a:gd name="T13" fmla="*/ 188 h 190"/>
                <a:gd name="T14" fmla="*/ 76 w 78"/>
                <a:gd name="T15" fmla="*/ 16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190">
                  <a:moveTo>
                    <a:pt x="76" y="167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3" y="6"/>
                    <a:pt x="24" y="0"/>
                    <a:pt x="15" y="3"/>
                  </a:cubicBezTo>
                  <a:cubicBezTo>
                    <a:pt x="5" y="5"/>
                    <a:pt x="0" y="14"/>
                    <a:pt x="2" y="24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3" y="179"/>
                    <a:pt x="45" y="181"/>
                    <a:pt x="47" y="183"/>
                  </a:cubicBezTo>
                  <a:cubicBezTo>
                    <a:pt x="51" y="188"/>
                    <a:pt x="57" y="190"/>
                    <a:pt x="64" y="188"/>
                  </a:cubicBezTo>
                  <a:cubicBezTo>
                    <a:pt x="73" y="185"/>
                    <a:pt x="78" y="176"/>
                    <a:pt x="76" y="167"/>
                  </a:cubicBezTo>
                  <a:close/>
                </a:path>
              </a:pathLst>
            </a:custGeom>
            <a:solidFill>
              <a:schemeClr val="accent2"/>
            </a:solidFill>
            <a:ln w="87313" cap="flat">
              <a:solidFill>
                <a:srgbClr val="F6AB1B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7" name="Freeform 19"/>
            <p:cNvSpPr/>
            <p:nvPr/>
          </p:nvSpPr>
          <p:spPr bwMode="auto">
            <a:xfrm>
              <a:off x="1416" y="1278"/>
              <a:ext cx="258" cy="106"/>
            </a:xfrm>
            <a:custGeom>
              <a:avLst/>
              <a:gdLst>
                <a:gd name="T0" fmla="*/ 175 w 189"/>
                <a:gd name="T1" fmla="*/ 42 h 78"/>
                <a:gd name="T2" fmla="*/ 23 w 189"/>
                <a:gd name="T3" fmla="*/ 2 h 78"/>
                <a:gd name="T4" fmla="*/ 1 w 189"/>
                <a:gd name="T5" fmla="*/ 14 h 78"/>
                <a:gd name="T6" fmla="*/ 6 w 189"/>
                <a:gd name="T7" fmla="*/ 31 h 78"/>
                <a:gd name="T8" fmla="*/ 14 w 189"/>
                <a:gd name="T9" fmla="*/ 36 h 78"/>
                <a:gd name="T10" fmla="*/ 166 w 189"/>
                <a:gd name="T11" fmla="*/ 76 h 78"/>
                <a:gd name="T12" fmla="*/ 187 w 189"/>
                <a:gd name="T13" fmla="*/ 63 h 78"/>
                <a:gd name="T14" fmla="*/ 175 w 189"/>
                <a:gd name="T15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78">
                  <a:moveTo>
                    <a:pt x="175" y="42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13" y="0"/>
                    <a:pt x="4" y="5"/>
                    <a:pt x="1" y="14"/>
                  </a:cubicBezTo>
                  <a:cubicBezTo>
                    <a:pt x="0" y="21"/>
                    <a:pt x="2" y="27"/>
                    <a:pt x="6" y="31"/>
                  </a:cubicBezTo>
                  <a:cubicBezTo>
                    <a:pt x="8" y="33"/>
                    <a:pt x="11" y="35"/>
                    <a:pt x="14" y="36"/>
                  </a:cubicBezTo>
                  <a:cubicBezTo>
                    <a:pt x="166" y="76"/>
                    <a:pt x="166" y="76"/>
                    <a:pt x="166" y="76"/>
                  </a:cubicBezTo>
                  <a:cubicBezTo>
                    <a:pt x="175" y="78"/>
                    <a:pt x="184" y="73"/>
                    <a:pt x="187" y="63"/>
                  </a:cubicBezTo>
                  <a:cubicBezTo>
                    <a:pt x="189" y="54"/>
                    <a:pt x="184" y="45"/>
                    <a:pt x="175" y="42"/>
                  </a:cubicBezTo>
                  <a:close/>
                </a:path>
              </a:pathLst>
            </a:custGeom>
            <a:solidFill>
              <a:schemeClr val="accent2"/>
            </a:solidFill>
            <a:ln w="87313" cap="flat">
              <a:solidFill>
                <a:srgbClr val="F6AB1B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8" name="Freeform 20"/>
            <p:cNvSpPr/>
            <p:nvPr/>
          </p:nvSpPr>
          <p:spPr bwMode="auto">
            <a:xfrm>
              <a:off x="2567" y="580"/>
              <a:ext cx="107" cy="259"/>
            </a:xfrm>
            <a:custGeom>
              <a:avLst/>
              <a:gdLst>
                <a:gd name="T0" fmla="*/ 1 w 79"/>
                <a:gd name="T1" fmla="*/ 166 h 190"/>
                <a:gd name="T2" fmla="*/ 6 w 79"/>
                <a:gd name="T3" fmla="*/ 183 h 190"/>
                <a:gd name="T4" fmla="*/ 14 w 79"/>
                <a:gd name="T5" fmla="*/ 187 h 190"/>
                <a:gd name="T6" fmla="*/ 35 w 79"/>
                <a:gd name="T7" fmla="*/ 175 h 190"/>
                <a:gd name="T8" fmla="*/ 76 w 79"/>
                <a:gd name="T9" fmla="*/ 24 h 190"/>
                <a:gd name="T10" fmla="*/ 64 w 79"/>
                <a:gd name="T11" fmla="*/ 2 h 190"/>
                <a:gd name="T12" fmla="*/ 43 w 79"/>
                <a:gd name="T13" fmla="*/ 15 h 190"/>
                <a:gd name="T14" fmla="*/ 1 w 79"/>
                <a:gd name="T15" fmla="*/ 16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90">
                  <a:moveTo>
                    <a:pt x="1" y="166"/>
                  </a:moveTo>
                  <a:cubicBezTo>
                    <a:pt x="0" y="172"/>
                    <a:pt x="2" y="179"/>
                    <a:pt x="6" y="183"/>
                  </a:cubicBezTo>
                  <a:cubicBezTo>
                    <a:pt x="8" y="185"/>
                    <a:pt x="10" y="187"/>
                    <a:pt x="14" y="187"/>
                  </a:cubicBezTo>
                  <a:cubicBezTo>
                    <a:pt x="23" y="190"/>
                    <a:pt x="32" y="185"/>
                    <a:pt x="35" y="17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9" y="14"/>
                    <a:pt x="73" y="5"/>
                    <a:pt x="64" y="2"/>
                  </a:cubicBezTo>
                  <a:cubicBezTo>
                    <a:pt x="55" y="0"/>
                    <a:pt x="45" y="5"/>
                    <a:pt x="43" y="15"/>
                  </a:cubicBezTo>
                  <a:lnTo>
                    <a:pt x="1" y="166"/>
                  </a:lnTo>
                  <a:close/>
                </a:path>
              </a:pathLst>
            </a:custGeom>
            <a:solidFill>
              <a:schemeClr val="accent2"/>
            </a:solidFill>
            <a:ln w="87313" cap="flat">
              <a:solidFill>
                <a:srgbClr val="F6AB1B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Freeform 21"/>
            <p:cNvSpPr/>
            <p:nvPr/>
          </p:nvSpPr>
          <p:spPr bwMode="auto">
            <a:xfrm>
              <a:off x="2940" y="887"/>
              <a:ext cx="203" cy="203"/>
            </a:xfrm>
            <a:custGeom>
              <a:avLst/>
              <a:gdLst>
                <a:gd name="T0" fmla="*/ 7 w 149"/>
                <a:gd name="T1" fmla="*/ 142 h 149"/>
                <a:gd name="T2" fmla="*/ 31 w 149"/>
                <a:gd name="T3" fmla="*/ 142 h 149"/>
                <a:gd name="T4" fmla="*/ 143 w 149"/>
                <a:gd name="T5" fmla="*/ 31 h 149"/>
                <a:gd name="T6" fmla="*/ 143 w 149"/>
                <a:gd name="T7" fmla="*/ 6 h 149"/>
                <a:gd name="T8" fmla="*/ 118 w 149"/>
                <a:gd name="T9" fmla="*/ 6 h 149"/>
                <a:gd name="T10" fmla="*/ 7 w 149"/>
                <a:gd name="T11" fmla="*/ 118 h 149"/>
                <a:gd name="T12" fmla="*/ 7 w 149"/>
                <a:gd name="T13" fmla="*/ 1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7" y="142"/>
                  </a:moveTo>
                  <a:cubicBezTo>
                    <a:pt x="14" y="149"/>
                    <a:pt x="25" y="149"/>
                    <a:pt x="31" y="142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9" y="24"/>
                    <a:pt x="149" y="13"/>
                    <a:pt x="143" y="6"/>
                  </a:cubicBezTo>
                  <a:cubicBezTo>
                    <a:pt x="136" y="0"/>
                    <a:pt x="125" y="0"/>
                    <a:pt x="118" y="6"/>
                  </a:cubicBezTo>
                  <a:cubicBezTo>
                    <a:pt x="7" y="118"/>
                    <a:pt x="7" y="118"/>
                    <a:pt x="7" y="118"/>
                  </a:cubicBezTo>
                  <a:cubicBezTo>
                    <a:pt x="0" y="124"/>
                    <a:pt x="0" y="135"/>
                    <a:pt x="7" y="142"/>
                  </a:cubicBezTo>
                  <a:close/>
                </a:path>
              </a:pathLst>
            </a:custGeom>
            <a:solidFill>
              <a:schemeClr val="accent2"/>
            </a:solidFill>
            <a:ln w="87313" cap="flat">
              <a:solidFill>
                <a:srgbClr val="F6AB1B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22"/>
            <p:cNvSpPr/>
            <p:nvPr/>
          </p:nvSpPr>
          <p:spPr bwMode="auto">
            <a:xfrm>
              <a:off x="1707" y="910"/>
              <a:ext cx="203" cy="203"/>
            </a:xfrm>
            <a:custGeom>
              <a:avLst/>
              <a:gdLst>
                <a:gd name="T0" fmla="*/ 142 w 149"/>
                <a:gd name="T1" fmla="*/ 142 h 149"/>
                <a:gd name="T2" fmla="*/ 142 w 149"/>
                <a:gd name="T3" fmla="*/ 117 h 149"/>
                <a:gd name="T4" fmla="*/ 31 w 149"/>
                <a:gd name="T5" fmla="*/ 6 h 149"/>
                <a:gd name="T6" fmla="*/ 6 w 149"/>
                <a:gd name="T7" fmla="*/ 6 h 149"/>
                <a:gd name="T8" fmla="*/ 6 w 149"/>
                <a:gd name="T9" fmla="*/ 31 h 149"/>
                <a:gd name="T10" fmla="*/ 118 w 149"/>
                <a:gd name="T11" fmla="*/ 142 h 149"/>
                <a:gd name="T12" fmla="*/ 142 w 149"/>
                <a:gd name="T13" fmla="*/ 1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142" y="142"/>
                  </a:moveTo>
                  <a:cubicBezTo>
                    <a:pt x="149" y="135"/>
                    <a:pt x="149" y="124"/>
                    <a:pt x="142" y="11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4" y="0"/>
                    <a:pt x="13" y="0"/>
                    <a:pt x="6" y="6"/>
                  </a:cubicBezTo>
                  <a:cubicBezTo>
                    <a:pt x="0" y="13"/>
                    <a:pt x="0" y="24"/>
                    <a:pt x="6" y="3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24" y="149"/>
                    <a:pt x="135" y="149"/>
                    <a:pt x="142" y="142"/>
                  </a:cubicBezTo>
                  <a:close/>
                </a:path>
              </a:pathLst>
            </a:custGeom>
            <a:solidFill>
              <a:schemeClr val="accent2"/>
            </a:solidFill>
            <a:ln w="87313" cap="flat">
              <a:solidFill>
                <a:srgbClr val="F6AB1B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3637673" y="1180645"/>
            <a:ext cx="1825124" cy="2171749"/>
            <a:chOff x="3675363" y="1073945"/>
            <a:chExt cx="1825124" cy="2171749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2" name="Oval 51"/>
            <p:cNvSpPr/>
            <p:nvPr/>
          </p:nvSpPr>
          <p:spPr>
            <a:xfrm>
              <a:off x="3675363" y="107394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spc="-300" dirty="0"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  <a:endParaRPr lang="en-US" sz="3600" b="1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Elbow Connector 52"/>
            <p:cNvCxnSpPr>
              <a:stCxn id="52" idx="6"/>
              <a:endCxn id="47" idx="1"/>
            </p:cNvCxnSpPr>
            <p:nvPr/>
          </p:nvCxnSpPr>
          <p:spPr>
            <a:xfrm>
              <a:off x="4589763" y="1531145"/>
              <a:ext cx="910724" cy="1714549"/>
            </a:xfrm>
            <a:prstGeom prst="bentConnector3">
              <a:avLst>
                <a:gd name="adj1" fmla="val 153513"/>
              </a:avLst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2428404" y="4422872"/>
            <a:ext cx="2746190" cy="914400"/>
            <a:chOff x="2430763" y="4065588"/>
            <a:chExt cx="2746190" cy="914400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5" name="Oval 54"/>
            <p:cNvSpPr/>
            <p:nvPr/>
          </p:nvSpPr>
          <p:spPr>
            <a:xfrm>
              <a:off x="2430763" y="4065588"/>
              <a:ext cx="914400" cy="914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spc="-300" dirty="0"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  <a:endParaRPr lang="en-US" sz="3600" b="1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Elbow Connector 55"/>
            <p:cNvCxnSpPr>
              <a:stCxn id="55" idx="6"/>
              <a:endCxn id="27" idx="4"/>
            </p:cNvCxnSpPr>
            <p:nvPr/>
          </p:nvCxnSpPr>
          <p:spPr>
            <a:xfrm>
              <a:off x="3345163" y="4522788"/>
              <a:ext cx="1831790" cy="80600"/>
            </a:xfrm>
            <a:prstGeom prst="bentConnector5">
              <a:avLst>
                <a:gd name="adj1" fmla="val 49406"/>
                <a:gd name="adj2" fmla="val -309285"/>
                <a:gd name="adj3" fmla="val 11248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7222747" y="2420297"/>
            <a:ext cx="2383684" cy="1215231"/>
            <a:chOff x="7476579" y="1274763"/>
            <a:chExt cx="2383684" cy="121523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58" name="Oval 57"/>
            <p:cNvSpPr/>
            <p:nvPr/>
          </p:nvSpPr>
          <p:spPr>
            <a:xfrm>
              <a:off x="8945863" y="1274763"/>
              <a:ext cx="914400" cy="914400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spc="-300" dirty="0"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  <a:endParaRPr lang="en-US" sz="3600" b="1" spc="-3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Elbow Connector 58"/>
            <p:cNvCxnSpPr>
              <a:endCxn id="58" idx="2"/>
            </p:cNvCxnSpPr>
            <p:nvPr/>
          </p:nvCxnSpPr>
          <p:spPr>
            <a:xfrm flipV="1">
              <a:off x="7476579" y="1731963"/>
              <a:ext cx="1469284" cy="758031"/>
            </a:xfrm>
            <a:prstGeom prst="bentConnector3">
              <a:avLst>
                <a:gd name="adj1" fmla="val 1595"/>
              </a:avLst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Rectangle 63"/>
          <p:cNvSpPr/>
          <p:nvPr/>
        </p:nvSpPr>
        <p:spPr>
          <a:xfrm>
            <a:off x="267573" y="4325110"/>
            <a:ext cx="19812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To sharpen and demonstrate students problem solving skill.</a:t>
            </a: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541375" y="1326470"/>
            <a:ext cx="20204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Help students 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Interact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from other universities.</a:t>
            </a:r>
            <a:r>
              <a:rPr lang="en-US" kern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649258" y="2173346"/>
            <a:ext cx="19706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A platform to encourage the next generation of computing </a:t>
            </a:r>
            <a:r>
              <a:rPr lang="en-US" kern="0" dirty="0">
                <a:latin typeface="Arial" panose="020B0604020202020204" pitchFamily="34" charset="0"/>
                <a:cs typeface="Arial" panose="020B0604020202020204" pitchFamily="34" charset="0"/>
              </a:rPr>
              <a:t>professionals.. </a:t>
            </a:r>
            <a:endParaRPr lang="en-US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56543" y="118365"/>
            <a:ext cx="7278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ACM ICPC TIERS</a:t>
            </a:r>
            <a:endParaRPr lang="en-US" sz="4000" dirty="0" smtClean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  <a:p>
            <a:pPr algn="ctr"/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16" name="Oval 1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1966520" y="2071045"/>
            <a:ext cx="2385392" cy="23853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892308" y="3609223"/>
            <a:ext cx="54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3B4E7"/>
                </a:solidFill>
                <a:latin typeface="Tw Cen MT" panose="020B0602020104020603" pitchFamily="34" charset="0"/>
              </a:rPr>
              <a:t>1</a:t>
            </a:r>
            <a:endParaRPr lang="en-US" sz="2800" b="1" dirty="0">
              <a:solidFill>
                <a:srgbClr val="33B4E7"/>
              </a:solidFill>
              <a:latin typeface="Tw Cen MT" panose="020B0602020104020603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002125" y="2071045"/>
            <a:ext cx="2385392" cy="23853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037730" y="2071045"/>
            <a:ext cx="2385392" cy="238539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602378" y="3987772"/>
            <a:ext cx="1189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3B4E7"/>
                </a:solidFill>
                <a:latin typeface="Tw Cen MT" panose="020B0602020104020603" pitchFamily="34" charset="0"/>
              </a:rPr>
              <a:t>NATIONAL</a:t>
            </a:r>
            <a:endParaRPr lang="en-US" sz="1600" b="1" dirty="0">
              <a:solidFill>
                <a:srgbClr val="33B4E7"/>
              </a:solidFill>
              <a:latin typeface="Tw Cen MT" panose="020B06020201040206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32675" y="3609223"/>
            <a:ext cx="54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3B4E7"/>
                </a:solidFill>
                <a:latin typeface="Tw Cen MT" panose="020B0602020104020603" pitchFamily="34" charset="0"/>
              </a:rPr>
              <a:t>2</a:t>
            </a:r>
            <a:endParaRPr lang="en-US" sz="2800" b="1" dirty="0">
              <a:solidFill>
                <a:srgbClr val="33B4E7"/>
              </a:solidFill>
              <a:latin typeface="Tw Cen MT" panose="020B06020201040206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42745" y="3987772"/>
            <a:ext cx="1113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3B4E7"/>
                </a:solidFill>
                <a:latin typeface="Tw Cen MT" panose="020B0602020104020603" pitchFamily="34" charset="0"/>
              </a:rPr>
              <a:t>REGIONAL</a:t>
            </a:r>
            <a:endParaRPr lang="en-US" sz="1600" b="1" dirty="0">
              <a:solidFill>
                <a:srgbClr val="33B4E7"/>
              </a:solidFill>
              <a:latin typeface="Tw Cen MT" panose="020B0602020104020603" pitchFamily="34" charset="0"/>
            </a:endParaRPr>
          </a:p>
        </p:txBody>
      </p:sp>
      <p:sp>
        <p:nvSpPr>
          <p:cNvPr id="38" name="Freeform: Shape 38"/>
          <p:cNvSpPr/>
          <p:nvPr/>
        </p:nvSpPr>
        <p:spPr>
          <a:xfrm>
            <a:off x="8318067" y="2341858"/>
            <a:ext cx="1843766" cy="1653638"/>
          </a:xfrm>
          <a:custGeom>
            <a:avLst/>
            <a:gdLst>
              <a:gd name="connsiteX0" fmla="*/ 921883 w 1843766"/>
              <a:gd name="connsiteY0" fmla="*/ 0 h 1653638"/>
              <a:gd name="connsiteX1" fmla="*/ 1843766 w 1843766"/>
              <a:gd name="connsiteY1" fmla="*/ 921883 h 1653638"/>
              <a:gd name="connsiteX2" fmla="*/ 1573753 w 1843766"/>
              <a:gd name="connsiteY2" fmla="*/ 1573753 h 1653638"/>
              <a:gd name="connsiteX3" fmla="*/ 1476932 w 1843766"/>
              <a:gd name="connsiteY3" fmla="*/ 1653638 h 1653638"/>
              <a:gd name="connsiteX4" fmla="*/ 1437317 w 1843766"/>
              <a:gd name="connsiteY4" fmla="*/ 1620952 h 1653638"/>
              <a:gd name="connsiteX5" fmla="*/ 1196023 w 1843766"/>
              <a:gd name="connsiteY5" fmla="*/ 1504955 h 1653638"/>
              <a:gd name="connsiteX6" fmla="*/ 1183083 w 1843766"/>
              <a:gd name="connsiteY6" fmla="*/ 1501973 h 1653638"/>
              <a:gd name="connsiteX7" fmla="*/ 1178898 w 1843766"/>
              <a:gd name="connsiteY7" fmla="*/ 1460465 h 1653638"/>
              <a:gd name="connsiteX8" fmla="*/ 921882 w 1843766"/>
              <a:gd name="connsiteY8" fmla="*/ 1250991 h 1653638"/>
              <a:gd name="connsiteX9" fmla="*/ 664866 w 1843766"/>
              <a:gd name="connsiteY9" fmla="*/ 1460465 h 1653638"/>
              <a:gd name="connsiteX10" fmla="*/ 660682 w 1843766"/>
              <a:gd name="connsiteY10" fmla="*/ 1501973 h 1653638"/>
              <a:gd name="connsiteX11" fmla="*/ 647744 w 1843766"/>
              <a:gd name="connsiteY11" fmla="*/ 1504955 h 1653638"/>
              <a:gd name="connsiteX12" fmla="*/ 406450 w 1843766"/>
              <a:gd name="connsiteY12" fmla="*/ 1620952 h 1653638"/>
              <a:gd name="connsiteX13" fmla="*/ 366835 w 1843766"/>
              <a:gd name="connsiteY13" fmla="*/ 1653638 h 1653638"/>
              <a:gd name="connsiteX14" fmla="*/ 270013 w 1843766"/>
              <a:gd name="connsiteY14" fmla="*/ 1573753 h 1653638"/>
              <a:gd name="connsiteX15" fmla="*/ 0 w 1843766"/>
              <a:gd name="connsiteY15" fmla="*/ 921883 h 1653638"/>
              <a:gd name="connsiteX16" fmla="*/ 921883 w 1843766"/>
              <a:gd name="connsiteY16" fmla="*/ 0 h 165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3766" h="1653638">
                <a:moveTo>
                  <a:pt x="921883" y="0"/>
                </a:moveTo>
                <a:cubicBezTo>
                  <a:pt x="1431025" y="0"/>
                  <a:pt x="1843766" y="412741"/>
                  <a:pt x="1843766" y="921883"/>
                </a:cubicBezTo>
                <a:cubicBezTo>
                  <a:pt x="1843766" y="1176454"/>
                  <a:pt x="1740581" y="1406925"/>
                  <a:pt x="1573753" y="1573753"/>
                </a:cubicBezTo>
                <a:lnTo>
                  <a:pt x="1476932" y="1653638"/>
                </a:lnTo>
                <a:lnTo>
                  <a:pt x="1437317" y="1620952"/>
                </a:lnTo>
                <a:cubicBezTo>
                  <a:pt x="1363750" y="1571252"/>
                  <a:pt x="1282624" y="1531891"/>
                  <a:pt x="1196023" y="1504955"/>
                </a:cubicBezTo>
                <a:lnTo>
                  <a:pt x="1183083" y="1501973"/>
                </a:lnTo>
                <a:lnTo>
                  <a:pt x="1178898" y="1460465"/>
                </a:lnTo>
                <a:cubicBezTo>
                  <a:pt x="1154435" y="1340918"/>
                  <a:pt x="1048661" y="1250991"/>
                  <a:pt x="921882" y="1250991"/>
                </a:cubicBezTo>
                <a:cubicBezTo>
                  <a:pt x="795103" y="1250991"/>
                  <a:pt x="689329" y="1340918"/>
                  <a:pt x="664866" y="1460465"/>
                </a:cubicBezTo>
                <a:lnTo>
                  <a:pt x="660682" y="1501973"/>
                </a:lnTo>
                <a:lnTo>
                  <a:pt x="647744" y="1504955"/>
                </a:lnTo>
                <a:cubicBezTo>
                  <a:pt x="561143" y="1531891"/>
                  <a:pt x="480017" y="1571252"/>
                  <a:pt x="406450" y="1620952"/>
                </a:cubicBezTo>
                <a:lnTo>
                  <a:pt x="366835" y="1653638"/>
                </a:lnTo>
                <a:lnTo>
                  <a:pt x="270013" y="1573753"/>
                </a:lnTo>
                <a:cubicBezTo>
                  <a:pt x="103185" y="1406925"/>
                  <a:pt x="0" y="1176454"/>
                  <a:pt x="0" y="921883"/>
                </a:cubicBezTo>
                <a:cubicBezTo>
                  <a:pt x="0" y="412741"/>
                  <a:pt x="412741" y="0"/>
                  <a:pt x="921883" y="0"/>
                </a:cubicBezTo>
                <a:close/>
              </a:path>
            </a:pathLst>
          </a:custGeom>
          <a:solidFill>
            <a:srgbClr val="33B4E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973042" y="3609223"/>
            <a:ext cx="543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33B4E7"/>
                </a:solidFill>
                <a:latin typeface="Tw Cen MT" panose="020B0602020104020603" pitchFamily="34" charset="0"/>
              </a:rPr>
              <a:t>3</a:t>
            </a:r>
            <a:endParaRPr lang="en-US" sz="2800" b="1" dirty="0">
              <a:solidFill>
                <a:srgbClr val="33B4E7"/>
              </a:solidFill>
              <a:latin typeface="Tw Cen MT" panose="020B06020201040206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83112" y="3987772"/>
            <a:ext cx="1113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33B4E7"/>
                </a:solidFill>
                <a:latin typeface="Tw Cen MT" panose="020B0602020104020603" pitchFamily="34" charset="0"/>
              </a:rPr>
              <a:t>WORLD</a:t>
            </a:r>
            <a:endParaRPr lang="en-US" sz="1600" b="1" dirty="0">
              <a:solidFill>
                <a:srgbClr val="33B4E7"/>
              </a:solidFill>
              <a:latin typeface="Tw Cen MT" panose="020B0602020104020603" pitchFamily="34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517" y="2808478"/>
            <a:ext cx="606862" cy="606862"/>
          </a:xfrm>
          <a:prstGeom prst="rect">
            <a:avLst/>
          </a:prstGeom>
        </p:spPr>
      </p:pic>
      <p:sp>
        <p:nvSpPr>
          <p:cNvPr id="42" name="Freeform: Shape 32"/>
          <p:cNvSpPr/>
          <p:nvPr/>
        </p:nvSpPr>
        <p:spPr>
          <a:xfrm>
            <a:off x="2237333" y="2341858"/>
            <a:ext cx="1843766" cy="1653638"/>
          </a:xfrm>
          <a:custGeom>
            <a:avLst/>
            <a:gdLst>
              <a:gd name="connsiteX0" fmla="*/ 921883 w 1843766"/>
              <a:gd name="connsiteY0" fmla="*/ 0 h 1653638"/>
              <a:gd name="connsiteX1" fmla="*/ 1843766 w 1843766"/>
              <a:gd name="connsiteY1" fmla="*/ 921883 h 1653638"/>
              <a:gd name="connsiteX2" fmla="*/ 1573753 w 1843766"/>
              <a:gd name="connsiteY2" fmla="*/ 1573753 h 1653638"/>
              <a:gd name="connsiteX3" fmla="*/ 1476932 w 1843766"/>
              <a:gd name="connsiteY3" fmla="*/ 1653638 h 1653638"/>
              <a:gd name="connsiteX4" fmla="*/ 1437317 w 1843766"/>
              <a:gd name="connsiteY4" fmla="*/ 1620952 h 1653638"/>
              <a:gd name="connsiteX5" fmla="*/ 1196023 w 1843766"/>
              <a:gd name="connsiteY5" fmla="*/ 1504955 h 1653638"/>
              <a:gd name="connsiteX6" fmla="*/ 1183083 w 1843766"/>
              <a:gd name="connsiteY6" fmla="*/ 1501973 h 1653638"/>
              <a:gd name="connsiteX7" fmla="*/ 1178898 w 1843766"/>
              <a:gd name="connsiteY7" fmla="*/ 1460465 h 1653638"/>
              <a:gd name="connsiteX8" fmla="*/ 921882 w 1843766"/>
              <a:gd name="connsiteY8" fmla="*/ 1250991 h 1653638"/>
              <a:gd name="connsiteX9" fmla="*/ 664866 w 1843766"/>
              <a:gd name="connsiteY9" fmla="*/ 1460465 h 1653638"/>
              <a:gd name="connsiteX10" fmla="*/ 660682 w 1843766"/>
              <a:gd name="connsiteY10" fmla="*/ 1501973 h 1653638"/>
              <a:gd name="connsiteX11" fmla="*/ 647744 w 1843766"/>
              <a:gd name="connsiteY11" fmla="*/ 1504955 h 1653638"/>
              <a:gd name="connsiteX12" fmla="*/ 406450 w 1843766"/>
              <a:gd name="connsiteY12" fmla="*/ 1620952 h 1653638"/>
              <a:gd name="connsiteX13" fmla="*/ 366835 w 1843766"/>
              <a:gd name="connsiteY13" fmla="*/ 1653638 h 1653638"/>
              <a:gd name="connsiteX14" fmla="*/ 270013 w 1843766"/>
              <a:gd name="connsiteY14" fmla="*/ 1573753 h 1653638"/>
              <a:gd name="connsiteX15" fmla="*/ 0 w 1843766"/>
              <a:gd name="connsiteY15" fmla="*/ 921883 h 1653638"/>
              <a:gd name="connsiteX16" fmla="*/ 921883 w 1843766"/>
              <a:gd name="connsiteY16" fmla="*/ 0 h 165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3766" h="1653638">
                <a:moveTo>
                  <a:pt x="921883" y="0"/>
                </a:moveTo>
                <a:cubicBezTo>
                  <a:pt x="1431025" y="0"/>
                  <a:pt x="1843766" y="412741"/>
                  <a:pt x="1843766" y="921883"/>
                </a:cubicBezTo>
                <a:cubicBezTo>
                  <a:pt x="1843766" y="1176454"/>
                  <a:pt x="1740581" y="1406925"/>
                  <a:pt x="1573753" y="1573753"/>
                </a:cubicBezTo>
                <a:lnTo>
                  <a:pt x="1476932" y="1653638"/>
                </a:lnTo>
                <a:lnTo>
                  <a:pt x="1437317" y="1620952"/>
                </a:lnTo>
                <a:cubicBezTo>
                  <a:pt x="1363750" y="1571252"/>
                  <a:pt x="1282624" y="1531891"/>
                  <a:pt x="1196023" y="1504955"/>
                </a:cubicBezTo>
                <a:lnTo>
                  <a:pt x="1183083" y="1501973"/>
                </a:lnTo>
                <a:lnTo>
                  <a:pt x="1178898" y="1460465"/>
                </a:lnTo>
                <a:cubicBezTo>
                  <a:pt x="1154435" y="1340918"/>
                  <a:pt x="1048661" y="1250991"/>
                  <a:pt x="921882" y="1250991"/>
                </a:cubicBezTo>
                <a:cubicBezTo>
                  <a:pt x="795103" y="1250991"/>
                  <a:pt x="689329" y="1340918"/>
                  <a:pt x="664866" y="1460465"/>
                </a:cubicBezTo>
                <a:lnTo>
                  <a:pt x="660682" y="1501973"/>
                </a:lnTo>
                <a:lnTo>
                  <a:pt x="647744" y="1504955"/>
                </a:lnTo>
                <a:cubicBezTo>
                  <a:pt x="561143" y="1531891"/>
                  <a:pt x="480017" y="1571252"/>
                  <a:pt x="406450" y="1620952"/>
                </a:cubicBezTo>
                <a:lnTo>
                  <a:pt x="366835" y="1653638"/>
                </a:lnTo>
                <a:lnTo>
                  <a:pt x="270013" y="1573753"/>
                </a:lnTo>
                <a:cubicBezTo>
                  <a:pt x="103185" y="1406925"/>
                  <a:pt x="0" y="1176454"/>
                  <a:pt x="0" y="921883"/>
                </a:cubicBezTo>
                <a:cubicBezTo>
                  <a:pt x="0" y="412741"/>
                  <a:pt x="412741" y="0"/>
                  <a:pt x="921883" y="0"/>
                </a:cubicBezTo>
                <a:close/>
              </a:path>
            </a:pathLst>
          </a:custGeom>
          <a:solidFill>
            <a:srgbClr val="33B4E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85" y="2844851"/>
            <a:ext cx="606862" cy="606862"/>
          </a:xfrm>
          <a:prstGeom prst="rect">
            <a:avLst/>
          </a:prstGeom>
        </p:spPr>
      </p:pic>
      <p:sp>
        <p:nvSpPr>
          <p:cNvPr id="44" name="Freeform: Shape 34"/>
          <p:cNvSpPr/>
          <p:nvPr/>
        </p:nvSpPr>
        <p:spPr>
          <a:xfrm>
            <a:off x="5277700" y="2341858"/>
            <a:ext cx="1843766" cy="1653638"/>
          </a:xfrm>
          <a:custGeom>
            <a:avLst/>
            <a:gdLst>
              <a:gd name="connsiteX0" fmla="*/ 921883 w 1843766"/>
              <a:gd name="connsiteY0" fmla="*/ 0 h 1653638"/>
              <a:gd name="connsiteX1" fmla="*/ 1843766 w 1843766"/>
              <a:gd name="connsiteY1" fmla="*/ 921883 h 1653638"/>
              <a:gd name="connsiteX2" fmla="*/ 1573753 w 1843766"/>
              <a:gd name="connsiteY2" fmla="*/ 1573753 h 1653638"/>
              <a:gd name="connsiteX3" fmla="*/ 1476932 w 1843766"/>
              <a:gd name="connsiteY3" fmla="*/ 1653638 h 1653638"/>
              <a:gd name="connsiteX4" fmla="*/ 1437317 w 1843766"/>
              <a:gd name="connsiteY4" fmla="*/ 1620952 h 1653638"/>
              <a:gd name="connsiteX5" fmla="*/ 1196023 w 1843766"/>
              <a:gd name="connsiteY5" fmla="*/ 1504955 h 1653638"/>
              <a:gd name="connsiteX6" fmla="*/ 1183083 w 1843766"/>
              <a:gd name="connsiteY6" fmla="*/ 1501973 h 1653638"/>
              <a:gd name="connsiteX7" fmla="*/ 1178898 w 1843766"/>
              <a:gd name="connsiteY7" fmla="*/ 1460465 h 1653638"/>
              <a:gd name="connsiteX8" fmla="*/ 921882 w 1843766"/>
              <a:gd name="connsiteY8" fmla="*/ 1250991 h 1653638"/>
              <a:gd name="connsiteX9" fmla="*/ 664866 w 1843766"/>
              <a:gd name="connsiteY9" fmla="*/ 1460465 h 1653638"/>
              <a:gd name="connsiteX10" fmla="*/ 660682 w 1843766"/>
              <a:gd name="connsiteY10" fmla="*/ 1501973 h 1653638"/>
              <a:gd name="connsiteX11" fmla="*/ 647744 w 1843766"/>
              <a:gd name="connsiteY11" fmla="*/ 1504955 h 1653638"/>
              <a:gd name="connsiteX12" fmla="*/ 406450 w 1843766"/>
              <a:gd name="connsiteY12" fmla="*/ 1620952 h 1653638"/>
              <a:gd name="connsiteX13" fmla="*/ 366835 w 1843766"/>
              <a:gd name="connsiteY13" fmla="*/ 1653638 h 1653638"/>
              <a:gd name="connsiteX14" fmla="*/ 270013 w 1843766"/>
              <a:gd name="connsiteY14" fmla="*/ 1573753 h 1653638"/>
              <a:gd name="connsiteX15" fmla="*/ 0 w 1843766"/>
              <a:gd name="connsiteY15" fmla="*/ 921883 h 1653638"/>
              <a:gd name="connsiteX16" fmla="*/ 921883 w 1843766"/>
              <a:gd name="connsiteY16" fmla="*/ 0 h 1653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43766" h="1653638">
                <a:moveTo>
                  <a:pt x="921883" y="0"/>
                </a:moveTo>
                <a:cubicBezTo>
                  <a:pt x="1431025" y="0"/>
                  <a:pt x="1843766" y="412741"/>
                  <a:pt x="1843766" y="921883"/>
                </a:cubicBezTo>
                <a:cubicBezTo>
                  <a:pt x="1843766" y="1176454"/>
                  <a:pt x="1740581" y="1406925"/>
                  <a:pt x="1573753" y="1573753"/>
                </a:cubicBezTo>
                <a:lnTo>
                  <a:pt x="1476932" y="1653638"/>
                </a:lnTo>
                <a:lnTo>
                  <a:pt x="1437317" y="1620952"/>
                </a:lnTo>
                <a:cubicBezTo>
                  <a:pt x="1363750" y="1571252"/>
                  <a:pt x="1282624" y="1531891"/>
                  <a:pt x="1196023" y="1504955"/>
                </a:cubicBezTo>
                <a:lnTo>
                  <a:pt x="1183083" y="1501973"/>
                </a:lnTo>
                <a:lnTo>
                  <a:pt x="1178898" y="1460465"/>
                </a:lnTo>
                <a:cubicBezTo>
                  <a:pt x="1154435" y="1340918"/>
                  <a:pt x="1048661" y="1250991"/>
                  <a:pt x="921882" y="1250991"/>
                </a:cubicBezTo>
                <a:cubicBezTo>
                  <a:pt x="795103" y="1250991"/>
                  <a:pt x="689329" y="1340918"/>
                  <a:pt x="664866" y="1460465"/>
                </a:cubicBezTo>
                <a:lnTo>
                  <a:pt x="660682" y="1501973"/>
                </a:lnTo>
                <a:lnTo>
                  <a:pt x="647744" y="1504955"/>
                </a:lnTo>
                <a:cubicBezTo>
                  <a:pt x="561143" y="1531891"/>
                  <a:pt x="480017" y="1571252"/>
                  <a:pt x="406450" y="1620952"/>
                </a:cubicBezTo>
                <a:lnTo>
                  <a:pt x="366835" y="1653638"/>
                </a:lnTo>
                <a:lnTo>
                  <a:pt x="270013" y="1573753"/>
                </a:lnTo>
                <a:cubicBezTo>
                  <a:pt x="103185" y="1406925"/>
                  <a:pt x="0" y="1176454"/>
                  <a:pt x="0" y="921883"/>
                </a:cubicBezTo>
                <a:cubicBezTo>
                  <a:pt x="0" y="412741"/>
                  <a:pt x="412741" y="0"/>
                  <a:pt x="921883" y="0"/>
                </a:cubicBezTo>
                <a:close/>
              </a:path>
            </a:pathLst>
          </a:custGeom>
          <a:solidFill>
            <a:srgbClr val="33B4E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406" y="2757368"/>
            <a:ext cx="606862" cy="6068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 animBg="1"/>
      <p:bldP spid="34" grpId="0" animBg="1"/>
      <p:bldP spid="35" grpId="0"/>
      <p:bldP spid="36" grpId="0"/>
      <p:bldP spid="37" grpId="0"/>
      <p:bldP spid="38" grpId="0" animBg="1"/>
      <p:bldP spid="39" grpId="0"/>
      <p:bldP spid="40" grpId="0"/>
      <p:bldP spid="42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52" y="1596476"/>
            <a:ext cx="10221295" cy="5196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56543" y="131812"/>
            <a:ext cx="7278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ACM </a:t>
            </a:r>
            <a:r>
              <a:rPr lang="en-US" sz="4000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rPr>
              <a:t>ICPC REGIONALS </a:t>
            </a:r>
            <a:endParaRPr lang="en-US" sz="4000" dirty="0">
              <a:solidFill>
                <a:prstClr val="white">
                  <a:lumMod val="65000"/>
                </a:prstClr>
              </a:solidFill>
              <a:latin typeface="Tw Cen MT" panose="020B06020201040206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378756" y="878988"/>
            <a:ext cx="1434489" cy="190500"/>
            <a:chOff x="4679586" y="878988"/>
            <a:chExt cx="1434489" cy="190500"/>
          </a:xfrm>
        </p:grpSpPr>
        <p:sp>
          <p:nvSpPr>
            <p:cNvPr id="6" name="Oval 5"/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2405743" y="3314700"/>
            <a:ext cx="454482" cy="454482"/>
            <a:chOff x="8415130" y="2849217"/>
            <a:chExt cx="450574" cy="450574"/>
          </a:xfrm>
        </p:grpSpPr>
        <p:sp>
          <p:nvSpPr>
            <p:cNvPr id="123" name="Teardrop 122"/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723552" y="5385594"/>
            <a:ext cx="454482" cy="454482"/>
            <a:chOff x="8415130" y="2849217"/>
            <a:chExt cx="450574" cy="450574"/>
          </a:xfrm>
        </p:grpSpPr>
        <p:sp>
          <p:nvSpPr>
            <p:cNvPr id="138" name="Teardrop 137"/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9" name="Oval 138"/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035640" y="5208474"/>
            <a:ext cx="454482" cy="454482"/>
            <a:chOff x="8415130" y="2849217"/>
            <a:chExt cx="450574" cy="450574"/>
          </a:xfrm>
        </p:grpSpPr>
        <p:sp>
          <p:nvSpPr>
            <p:cNvPr id="141" name="Teardrop 140"/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2" name="Oval 141"/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6532582" y="2726042"/>
            <a:ext cx="454482" cy="454482"/>
            <a:chOff x="8415130" y="2849217"/>
            <a:chExt cx="450574" cy="450574"/>
          </a:xfrm>
        </p:grpSpPr>
        <p:sp>
          <p:nvSpPr>
            <p:cNvPr id="144" name="Teardrop 143"/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8542420" y="2512268"/>
            <a:ext cx="454482" cy="454482"/>
            <a:chOff x="8415130" y="2849217"/>
            <a:chExt cx="450574" cy="450574"/>
          </a:xfrm>
        </p:grpSpPr>
        <p:sp>
          <p:nvSpPr>
            <p:cNvPr id="150" name="Teardrop 149"/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51" name="Oval 150"/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1697831" y="2143126"/>
            <a:ext cx="935153" cy="1171574"/>
            <a:chOff x="1697831" y="2143126"/>
            <a:chExt cx="935153" cy="1171574"/>
          </a:xfrm>
        </p:grpSpPr>
        <p:cxnSp>
          <p:nvCxnSpPr>
            <p:cNvPr id="153" name="Straight Connector 152"/>
            <p:cNvCxnSpPr>
              <a:stCxn id="123" idx="3"/>
            </p:cNvCxnSpPr>
            <p:nvPr/>
          </p:nvCxnSpPr>
          <p:spPr>
            <a:xfrm flipH="1" flipV="1">
              <a:off x="1990726" y="2143126"/>
              <a:ext cx="642258" cy="1171574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>
              <a:off x="1697831" y="2145507"/>
              <a:ext cx="295276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Group 157"/>
          <p:cNvGrpSpPr/>
          <p:nvPr/>
        </p:nvGrpSpPr>
        <p:grpSpPr>
          <a:xfrm>
            <a:off x="-373287" y="1887670"/>
            <a:ext cx="2126507" cy="530471"/>
            <a:chOff x="2281192" y="2900695"/>
            <a:chExt cx="2126507" cy="530471"/>
          </a:xfrm>
        </p:grpSpPr>
        <p:sp>
          <p:nvSpPr>
            <p:cNvPr id="159" name="TextBox 158"/>
            <p:cNvSpPr txBox="1"/>
            <p:nvPr/>
          </p:nvSpPr>
          <p:spPr>
            <a:xfrm>
              <a:off x="2281192" y="2900695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NORTH AMERICA</a:t>
              </a:r>
              <a:endParaRPr lang="en-US" sz="16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2855359" y="3154167"/>
              <a:ext cx="155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2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2751202" y="4933286"/>
            <a:ext cx="1067455" cy="673113"/>
            <a:chOff x="1337069" y="2613910"/>
            <a:chExt cx="1093711" cy="722693"/>
          </a:xfrm>
        </p:grpSpPr>
        <p:cxnSp>
          <p:nvCxnSpPr>
            <p:cNvPr id="163" name="Straight Connector 162"/>
            <p:cNvCxnSpPr>
              <a:stCxn id="138" idx="3"/>
            </p:cNvCxnSpPr>
            <p:nvPr/>
          </p:nvCxnSpPr>
          <p:spPr>
            <a:xfrm flipH="1" flipV="1">
              <a:off x="1955460" y="2613910"/>
              <a:ext cx="475320" cy="722693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 flipH="1">
              <a:off x="1337069" y="2613910"/>
              <a:ext cx="620448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Group 170"/>
          <p:cNvGrpSpPr/>
          <p:nvPr/>
        </p:nvGrpSpPr>
        <p:grpSpPr>
          <a:xfrm>
            <a:off x="652388" y="4764199"/>
            <a:ext cx="2126507" cy="530471"/>
            <a:chOff x="2281192" y="2900695"/>
            <a:chExt cx="2126507" cy="530471"/>
          </a:xfrm>
        </p:grpSpPr>
        <p:sp>
          <p:nvSpPr>
            <p:cNvPr id="172" name="TextBox 171"/>
            <p:cNvSpPr txBox="1"/>
            <p:nvPr/>
          </p:nvSpPr>
          <p:spPr>
            <a:xfrm>
              <a:off x="2281192" y="2900695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LATIN AMERICA</a:t>
              </a:r>
              <a:endParaRPr lang="en-US" sz="16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2855359" y="3154167"/>
              <a:ext cx="155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2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 rot="15681145">
            <a:off x="5438320" y="5251682"/>
            <a:ext cx="984448" cy="641280"/>
            <a:chOff x="1019511" y="2293674"/>
            <a:chExt cx="1632984" cy="1122198"/>
          </a:xfrm>
        </p:grpSpPr>
        <p:cxnSp>
          <p:nvCxnSpPr>
            <p:cNvPr id="175" name="Straight Connector 174"/>
            <p:cNvCxnSpPr/>
            <p:nvPr/>
          </p:nvCxnSpPr>
          <p:spPr>
            <a:xfrm rot="5918855" flipH="1">
              <a:off x="1589237" y="2352615"/>
              <a:ext cx="1037537" cy="1088978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H="1">
              <a:off x="1019511" y="2293674"/>
              <a:ext cx="628896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9262881" y="4586009"/>
            <a:ext cx="691412" cy="622465"/>
            <a:chOff x="1884316" y="2581188"/>
            <a:chExt cx="691412" cy="622465"/>
          </a:xfrm>
        </p:grpSpPr>
        <p:cxnSp>
          <p:nvCxnSpPr>
            <p:cNvPr id="183" name="Straight Connector 182"/>
            <p:cNvCxnSpPr>
              <a:stCxn id="141" idx="3"/>
            </p:cNvCxnSpPr>
            <p:nvPr/>
          </p:nvCxnSpPr>
          <p:spPr>
            <a:xfrm flipV="1">
              <a:off x="1884316" y="2581188"/>
              <a:ext cx="208672" cy="622465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flipH="1">
              <a:off x="2092988" y="2581188"/>
              <a:ext cx="482740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Group 188"/>
          <p:cNvGrpSpPr/>
          <p:nvPr/>
        </p:nvGrpSpPr>
        <p:grpSpPr>
          <a:xfrm>
            <a:off x="10046023" y="4402815"/>
            <a:ext cx="2126507" cy="530471"/>
            <a:chOff x="2405041" y="2900695"/>
            <a:chExt cx="2126507" cy="530471"/>
          </a:xfrm>
        </p:grpSpPr>
        <p:sp>
          <p:nvSpPr>
            <p:cNvPr id="190" name="TextBox 189"/>
            <p:cNvSpPr txBox="1"/>
            <p:nvPr/>
          </p:nvSpPr>
          <p:spPr>
            <a:xfrm>
              <a:off x="2405041" y="2900695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SOUTH PACIFIC</a:t>
              </a:r>
              <a:endParaRPr lang="en-US" sz="16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2405041" y="3154167"/>
              <a:ext cx="155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8759452" y="1670854"/>
            <a:ext cx="860704" cy="876313"/>
            <a:chOff x="2580403" y="2353136"/>
            <a:chExt cx="860704" cy="876313"/>
          </a:xfrm>
        </p:grpSpPr>
        <p:cxnSp>
          <p:nvCxnSpPr>
            <p:cNvPr id="194" name="Straight Connector 193"/>
            <p:cNvCxnSpPr/>
            <p:nvPr/>
          </p:nvCxnSpPr>
          <p:spPr>
            <a:xfrm flipV="1">
              <a:off x="2580403" y="2353136"/>
              <a:ext cx="318159" cy="876313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H="1">
              <a:off x="2896181" y="2358337"/>
              <a:ext cx="544926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9588064" y="1508700"/>
            <a:ext cx="2126507" cy="530471"/>
            <a:chOff x="2405041" y="2900695"/>
            <a:chExt cx="2126507" cy="530471"/>
          </a:xfrm>
        </p:grpSpPr>
        <p:sp>
          <p:nvSpPr>
            <p:cNvPr id="201" name="TextBox 200"/>
            <p:cNvSpPr txBox="1"/>
            <p:nvPr/>
          </p:nvSpPr>
          <p:spPr>
            <a:xfrm>
              <a:off x="2405041" y="2900695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ASIA</a:t>
              </a:r>
              <a:endParaRPr lang="en-US" sz="16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2405041" y="3154167"/>
              <a:ext cx="155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6756472" y="1464241"/>
            <a:ext cx="975396" cy="1289356"/>
            <a:chOff x="2580403" y="1940096"/>
            <a:chExt cx="975396" cy="1289356"/>
          </a:xfrm>
        </p:grpSpPr>
        <p:cxnSp>
          <p:nvCxnSpPr>
            <p:cNvPr id="204" name="Straight Connector 203"/>
            <p:cNvCxnSpPr/>
            <p:nvPr/>
          </p:nvCxnSpPr>
          <p:spPr>
            <a:xfrm flipV="1">
              <a:off x="2580403" y="1940096"/>
              <a:ext cx="626688" cy="1289356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 flipH="1">
              <a:off x="3207091" y="1940096"/>
              <a:ext cx="348708" cy="0"/>
            </a:xfrm>
            <a:prstGeom prst="line">
              <a:avLst/>
            </a:prstGeom>
            <a:ln w="9525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7706407" y="1164637"/>
            <a:ext cx="2126507" cy="530471"/>
            <a:chOff x="2405041" y="2900695"/>
            <a:chExt cx="2126507" cy="530471"/>
          </a:xfrm>
        </p:grpSpPr>
        <p:sp>
          <p:nvSpPr>
            <p:cNvPr id="209" name="TextBox 208"/>
            <p:cNvSpPr txBox="1"/>
            <p:nvPr/>
          </p:nvSpPr>
          <p:spPr>
            <a:xfrm>
              <a:off x="2405041" y="2900695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EUROPE</a:t>
              </a:r>
              <a:endParaRPr lang="en-US" sz="16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210" name="TextBox 209"/>
            <p:cNvSpPr txBox="1"/>
            <p:nvPr/>
          </p:nvSpPr>
          <p:spPr>
            <a:xfrm>
              <a:off x="2405041" y="3154167"/>
              <a:ext cx="155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605992" y="6120318"/>
            <a:ext cx="2126507" cy="530471"/>
            <a:chOff x="2281192" y="2900695"/>
            <a:chExt cx="2126507" cy="530471"/>
          </a:xfrm>
        </p:grpSpPr>
        <p:sp>
          <p:nvSpPr>
            <p:cNvPr id="76" name="TextBox 75"/>
            <p:cNvSpPr txBox="1"/>
            <p:nvPr/>
          </p:nvSpPr>
          <p:spPr>
            <a:xfrm>
              <a:off x="2281192" y="2900695"/>
              <a:ext cx="2126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 dirty="0" smtClean="0">
                  <a:solidFill>
                    <a:srgbClr val="EF3078"/>
                  </a:solidFill>
                  <a:latin typeface="Tw Cen MT" panose="020B0602020104020603" pitchFamily="34" charset="0"/>
                </a:rPr>
                <a:t>AFRICA/MIDDLE EAST</a:t>
              </a:r>
              <a:endParaRPr lang="en-US" sz="1600" b="1" dirty="0">
                <a:solidFill>
                  <a:srgbClr val="EF3078"/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855359" y="3154167"/>
              <a:ext cx="15523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2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213519" y="4633034"/>
            <a:ext cx="454482" cy="454482"/>
            <a:chOff x="8415130" y="2849217"/>
            <a:chExt cx="450574" cy="450574"/>
          </a:xfrm>
        </p:grpSpPr>
        <p:sp>
          <p:nvSpPr>
            <p:cNvPr id="79" name="Teardrop 78"/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4082</Words>
  <Application>WPS Presentation</Application>
  <PresentationFormat>Widescreen</PresentationFormat>
  <Paragraphs>396</Paragraphs>
  <Slides>43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Arial</vt:lpstr>
      <vt:lpstr>SimSun</vt:lpstr>
      <vt:lpstr>Wingdings</vt:lpstr>
      <vt:lpstr>Tw Cen MT</vt:lpstr>
      <vt:lpstr>Gill Sans MT Condensed</vt:lpstr>
      <vt:lpstr>Courier New</vt:lpstr>
      <vt:lpstr>Calibri</vt:lpstr>
      <vt:lpstr>Microsoft YaHei</vt:lpstr>
      <vt:lpstr>Arial Unicode MS</vt:lpstr>
      <vt:lpstr>Century Gothic</vt:lpstr>
      <vt:lpstr>MS PGothic</vt:lpstr>
      <vt:lpstr>Verdana</vt:lpstr>
      <vt:lpstr>Office Theme</vt:lpstr>
      <vt:lpstr>PowerPoint 演示文稿</vt:lpstr>
      <vt:lpstr>PowerPoint 演示文稿</vt:lpstr>
      <vt:lpstr>PowerPoint 演示文稿</vt:lpstr>
      <vt:lpstr>#1. What is CSEC?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Nahid Ahmed</dc:creator>
  <cp:lastModifiedBy>John Over-Lord</cp:lastModifiedBy>
  <cp:revision>217</cp:revision>
  <dcterms:created xsi:type="dcterms:W3CDTF">2017-10-30T13:02:00Z</dcterms:created>
  <dcterms:modified xsi:type="dcterms:W3CDTF">2018-11-16T13:07:30Z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1033-10.2.0.7549</vt:lpwstr>
  </property>
</Properties>
</file>